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39" r:id="rId4"/>
  </p:sldMasterIdLst>
  <p:notesMasterIdLst>
    <p:notesMasterId r:id="rId29"/>
  </p:notesMasterIdLst>
  <p:handoutMasterIdLst>
    <p:handoutMasterId r:id="rId30"/>
  </p:handoutMasterIdLst>
  <p:sldIdLst>
    <p:sldId id="1627" r:id="rId5"/>
    <p:sldId id="1778" r:id="rId6"/>
    <p:sldId id="1828" r:id="rId7"/>
    <p:sldId id="1684" r:id="rId8"/>
    <p:sldId id="1885" r:id="rId9"/>
    <p:sldId id="2147479696" r:id="rId10"/>
    <p:sldId id="1893" r:id="rId11"/>
    <p:sldId id="2147479747" r:id="rId12"/>
    <p:sldId id="1891" r:id="rId13"/>
    <p:sldId id="2147479732" r:id="rId14"/>
    <p:sldId id="2147479720" r:id="rId15"/>
    <p:sldId id="2147479698" r:id="rId16"/>
    <p:sldId id="2147479742" r:id="rId17"/>
    <p:sldId id="1915" r:id="rId18"/>
    <p:sldId id="2147479749" r:id="rId19"/>
    <p:sldId id="1910" r:id="rId20"/>
    <p:sldId id="1890" r:id="rId21"/>
    <p:sldId id="2147479710" r:id="rId22"/>
    <p:sldId id="1908" r:id="rId23"/>
    <p:sldId id="1875" r:id="rId24"/>
    <p:sldId id="1895" r:id="rId25"/>
    <p:sldId id="1912" r:id="rId26"/>
    <p:sldId id="1913" r:id="rId27"/>
    <p:sldId id="2147479746"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Content" id="{A073DAE3-B461-442F-A3D3-6642BD875E45}">
          <p14:sldIdLst>
            <p14:sldId id="1627"/>
            <p14:sldId id="1778"/>
            <p14:sldId id="1828"/>
            <p14:sldId id="1684"/>
            <p14:sldId id="1885"/>
            <p14:sldId id="2147479696"/>
            <p14:sldId id="1893"/>
            <p14:sldId id="2147479747"/>
            <p14:sldId id="1891"/>
            <p14:sldId id="2147479732"/>
            <p14:sldId id="2147479720"/>
            <p14:sldId id="2147479698"/>
            <p14:sldId id="2147479742"/>
            <p14:sldId id="1915"/>
            <p14:sldId id="2147479749"/>
            <p14:sldId id="1910"/>
            <p14:sldId id="1890"/>
            <p14:sldId id="2147479710"/>
            <p14:sldId id="1908"/>
            <p14:sldId id="1875"/>
            <p14:sldId id="1895"/>
            <p14:sldId id="1912"/>
            <p14:sldId id="1913"/>
            <p14:sldId id="2147479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C8E8"/>
    <a:srgbClr val="D988DC"/>
    <a:srgbClr val="FE9D88"/>
    <a:srgbClr val="CD9BCF"/>
    <a:srgbClr val="FFA38B"/>
    <a:srgbClr val="3C3C41"/>
    <a:srgbClr val="4BCBEE"/>
    <a:srgbClr val="1392B4"/>
    <a:srgbClr val="0B556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8" autoAdjust="0"/>
    <p:restoredTop sz="73563" autoAdjust="0"/>
  </p:normalViewPr>
  <p:slideViewPr>
    <p:cSldViewPr snapToGrid="0">
      <p:cViewPr varScale="1">
        <p:scale>
          <a:sx n="58" d="100"/>
          <a:sy n="58" d="100"/>
        </p:scale>
        <p:origin x="1488" y="264"/>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3/4/2025 11:04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3/4/2025 11:03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learning.github.io/mslearn-ai-fundamentals/Instructions/Labs/01-machine-learning.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50" b="0" i="0" dirty="0">
                <a:cs typeface="Segoe UI Light"/>
              </a:rPr>
              <a:t>This content is meant to be taught as a companion to: </a:t>
            </a:r>
            <a:r>
              <a:rPr lang="en-US" dirty="0">
                <a:hlinkClick r:id="rId3"/>
              </a:rPr>
              <a:t>Microsoft Azure AI Fundamentals: AI Overview - Training | Microsoft Learn</a:t>
            </a:r>
            <a:r>
              <a:rPr lang="en-US" dirty="0"/>
              <a:t>. </a:t>
            </a:r>
            <a:endParaRPr lang="en-US" b="0" i="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1" i="0" dirty="0">
                <a:solidFill>
                  <a:srgbClr val="161616"/>
                </a:solidFill>
                <a:effectLst/>
                <a:latin typeface="Segoe UI" panose="020B0502040204020203" pitchFamily="34" charset="0"/>
              </a:rPr>
              <a:t>Supervised machine learning</a:t>
            </a:r>
          </a:p>
          <a:p>
            <a:pPr algn="l"/>
            <a:r>
              <a:rPr lang="en-US" sz="1600" b="0" i="1" dirty="0">
                <a:solidFill>
                  <a:srgbClr val="161616"/>
                </a:solidFill>
                <a:effectLst/>
                <a:latin typeface="Segoe UI" panose="020B0502040204020203" pitchFamily="34" charset="0"/>
              </a:rPr>
              <a:t>Supervised</a:t>
            </a:r>
            <a:r>
              <a:rPr lang="en-US" sz="1600" b="0" i="0" dirty="0">
                <a:solidFill>
                  <a:srgbClr val="161616"/>
                </a:solidFill>
                <a:effectLst/>
                <a:latin typeface="Segoe UI" panose="020B0502040204020203" pitchFamily="34" charset="0"/>
              </a:rPr>
              <a:t> machine learning is a general term for machine learning algorithms in which the training data includes both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and known </a:t>
            </a:r>
            <a:r>
              <a:rPr lang="en-US" sz="1600" b="0" i="1" dirty="0">
                <a:solidFill>
                  <a:srgbClr val="161616"/>
                </a:solidFill>
                <a:effectLst/>
                <a:latin typeface="Segoe UI" panose="020B0502040204020203" pitchFamily="34" charset="0"/>
              </a:rPr>
              <a:t>label</a:t>
            </a:r>
            <a:r>
              <a:rPr lang="en-US" sz="1600" b="0" i="0" dirty="0">
                <a:solidFill>
                  <a:srgbClr val="161616"/>
                </a:solidFill>
                <a:effectLst/>
                <a:latin typeface="Segoe UI" panose="020B0502040204020203" pitchFamily="34" charset="0"/>
              </a:rPr>
              <a:t> values. Supervised machine learning is used to train models by determining a relationship between the features and labels in past observations, so that unknown labels can be predicted for features in future cases.</a:t>
            </a:r>
          </a:p>
          <a:p>
            <a:pPr algn="l"/>
            <a:r>
              <a:rPr lang="en-US" sz="1600" b="1" i="0" dirty="0">
                <a:solidFill>
                  <a:srgbClr val="161616"/>
                </a:solidFill>
                <a:effectLst/>
                <a:latin typeface="Segoe UI" panose="020B0502040204020203" pitchFamily="34" charset="0"/>
              </a:rPr>
              <a:t>Regression</a:t>
            </a:r>
          </a:p>
          <a:p>
            <a:pPr algn="l"/>
            <a:r>
              <a:rPr lang="en-US" sz="1600" b="0" i="1" dirty="0">
                <a:solidFill>
                  <a:srgbClr val="161616"/>
                </a:solidFill>
                <a:effectLst/>
                <a:latin typeface="Segoe UI" panose="020B0502040204020203" pitchFamily="34" charset="0"/>
              </a:rPr>
              <a:t>Regression</a:t>
            </a:r>
            <a:r>
              <a:rPr lang="en-US" sz="1600" b="0" i="0" dirty="0">
                <a:solidFill>
                  <a:srgbClr val="161616"/>
                </a:solidFill>
                <a:effectLst/>
                <a:latin typeface="Segoe UI" panose="020B0502040204020203" pitchFamily="34" charset="0"/>
              </a:rPr>
              <a:t> is a form of supervised machine learning in which the label predicted by the model is a numeric value.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number of ice creams sold on a given day, based on the temperature, rainfall, and windspeed.</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selling price of a property based on its size in square feet, the number of bedrooms it contains, and socio-economic metrics for its location.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fuel efficiency (in miles-per-gallon) of a car based on its engine size, weight, width, height, and length.</a:t>
            </a:r>
          </a:p>
          <a:p>
            <a:pPr algn="l"/>
            <a:r>
              <a:rPr lang="en-US" sz="1600" b="1" i="0" dirty="0">
                <a:solidFill>
                  <a:srgbClr val="161616"/>
                </a:solidFill>
                <a:effectLst/>
                <a:latin typeface="Segoe UI" panose="020B0502040204020203" pitchFamily="34" charset="0"/>
              </a:rPr>
              <a:t>Classification</a:t>
            </a:r>
          </a:p>
          <a:p>
            <a:pPr algn="l"/>
            <a:r>
              <a:rPr lang="en-US" sz="1600" b="0" i="1" dirty="0">
                <a:solidFill>
                  <a:srgbClr val="161616"/>
                </a:solidFill>
                <a:effectLst/>
                <a:latin typeface="Segoe UI" panose="020B0502040204020203" pitchFamily="34" charset="0"/>
              </a:rPr>
              <a:t>Classification</a:t>
            </a:r>
            <a:r>
              <a:rPr lang="en-US" sz="1600" b="0" i="0" dirty="0">
                <a:solidFill>
                  <a:srgbClr val="161616"/>
                </a:solidFill>
                <a:effectLst/>
                <a:latin typeface="Segoe UI" panose="020B0502040204020203" pitchFamily="34" charset="0"/>
              </a:rPr>
              <a:t> is a form of supervised machine learning in which the label represents a categorization, or </a:t>
            </a:r>
            <a:r>
              <a:rPr lang="en-US" sz="1600" b="0" i="1" dirty="0">
                <a:solidFill>
                  <a:srgbClr val="161616"/>
                </a:solidFill>
                <a:effectLst/>
                <a:latin typeface="Segoe UI" panose="020B0502040204020203" pitchFamily="34" charset="0"/>
              </a:rPr>
              <a:t>class</a:t>
            </a:r>
            <a:r>
              <a:rPr lang="en-US" sz="1600" b="0" i="0" dirty="0">
                <a:solidFill>
                  <a:srgbClr val="161616"/>
                </a:solidFill>
                <a:effectLst/>
                <a:latin typeface="Segoe UI" panose="020B0502040204020203" pitchFamily="34" charset="0"/>
              </a:rPr>
              <a:t>. There are two common classification scenarios.</a:t>
            </a:r>
          </a:p>
          <a:p>
            <a:pPr algn="l"/>
            <a:r>
              <a:rPr lang="en-US" sz="1600" b="1" i="0" dirty="0">
                <a:solidFill>
                  <a:srgbClr val="161616"/>
                </a:solidFill>
                <a:effectLst/>
                <a:latin typeface="Segoe UI" panose="020B0502040204020203" pitchFamily="34" charset="0"/>
              </a:rPr>
              <a:t>Binary classification</a:t>
            </a:r>
          </a:p>
          <a:p>
            <a:pPr algn="l"/>
            <a:r>
              <a:rPr lang="en-US" sz="1600" b="0" i="0" dirty="0">
                <a:solidFill>
                  <a:srgbClr val="161616"/>
                </a:solidFill>
                <a:effectLst/>
                <a:latin typeface="Segoe UI" panose="020B0502040204020203" pitchFamily="34" charset="0"/>
              </a:rPr>
              <a:t>In </a:t>
            </a:r>
            <a:r>
              <a:rPr lang="en-US" sz="1600" b="0" i="1" dirty="0">
                <a:solidFill>
                  <a:srgbClr val="161616"/>
                </a:solidFill>
                <a:effectLst/>
                <a:latin typeface="Segoe UI" panose="020B0502040204020203" pitchFamily="34" charset="0"/>
              </a:rPr>
              <a:t>binary classification</a:t>
            </a:r>
            <a:r>
              <a:rPr lang="en-US" sz="1600" b="0" i="0" dirty="0">
                <a:solidFill>
                  <a:srgbClr val="161616"/>
                </a:solidFill>
                <a:effectLst/>
                <a:latin typeface="Segoe UI" panose="020B0502040204020203" pitchFamily="34" charset="0"/>
              </a:rPr>
              <a:t>, the label determines whether the observed item </a:t>
            </a:r>
            <a:r>
              <a:rPr lang="en-US" sz="1600" b="0" i="1" dirty="0">
                <a:solidFill>
                  <a:srgbClr val="161616"/>
                </a:solidFill>
                <a:effectLst/>
                <a:latin typeface="Segoe UI" panose="020B0502040204020203" pitchFamily="34" charset="0"/>
              </a:rPr>
              <a:t>is</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isn't</a:t>
            </a:r>
            <a:r>
              <a:rPr lang="en-US" sz="1600" b="0" i="0" dirty="0">
                <a:solidFill>
                  <a:srgbClr val="161616"/>
                </a:solidFill>
                <a:effectLst/>
                <a:latin typeface="Segoe UI" panose="020B0502040204020203" pitchFamily="34" charset="0"/>
              </a:rPr>
              <a:t>) an instance of a specific class. Or put another way, binary classification models predict one of two mutually exclusive outcomes.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patient is at risk for diabetes based on clinical metrics like weight, age, blood glucose level, and so on.</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bank customer will default on a loan based on income, credit history, age, and other factors.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Whether a mailing list customer will respond positively to a marketing offer based on demographic attributes and past purchases.</a:t>
            </a:r>
          </a:p>
          <a:p>
            <a:pPr algn="l"/>
            <a:r>
              <a:rPr lang="en-US" sz="1600" b="0" i="0" dirty="0">
                <a:solidFill>
                  <a:srgbClr val="161616"/>
                </a:solidFill>
                <a:effectLst/>
                <a:latin typeface="Segoe UI" panose="020B0502040204020203" pitchFamily="34" charset="0"/>
              </a:rPr>
              <a:t>In all of these examples, the model predicts a binary </a:t>
            </a:r>
            <a:r>
              <a:rPr lang="en-US" sz="1600" b="0" i="1" dirty="0">
                <a:solidFill>
                  <a:srgbClr val="161616"/>
                </a:solidFill>
                <a:effectLst/>
                <a:latin typeface="Segoe UI" panose="020B0502040204020203" pitchFamily="34" charset="0"/>
              </a:rPr>
              <a:t>true</a:t>
            </a:r>
            <a:r>
              <a:rPr lang="en-US" sz="1600" b="0" i="0" dirty="0">
                <a:solidFill>
                  <a:srgbClr val="161616"/>
                </a:solidFill>
                <a:effectLst/>
                <a:latin typeface="Segoe UI" panose="020B0502040204020203" pitchFamily="34" charset="0"/>
              </a:rPr>
              <a:t>/</a:t>
            </a:r>
            <a:r>
              <a:rPr lang="en-US" sz="1600" b="0" i="1" dirty="0">
                <a:solidFill>
                  <a:srgbClr val="161616"/>
                </a:solidFill>
                <a:effectLst/>
                <a:latin typeface="Segoe UI" panose="020B0502040204020203" pitchFamily="34" charset="0"/>
              </a:rPr>
              <a:t>false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positive/negative</a:t>
            </a:r>
            <a:r>
              <a:rPr lang="en-US" sz="1600" b="0" i="0" dirty="0">
                <a:solidFill>
                  <a:srgbClr val="161616"/>
                </a:solidFill>
                <a:effectLst/>
                <a:latin typeface="Segoe UI" panose="020B0502040204020203" pitchFamily="34" charset="0"/>
              </a:rPr>
              <a:t> prediction for a single possible class.</a:t>
            </a:r>
          </a:p>
          <a:p>
            <a:pPr algn="l"/>
            <a:r>
              <a:rPr lang="en-US" sz="1600" b="1" i="0" dirty="0">
                <a:solidFill>
                  <a:srgbClr val="161616"/>
                </a:solidFill>
                <a:effectLst/>
                <a:latin typeface="Segoe UI" panose="020B0502040204020203" pitchFamily="34" charset="0"/>
              </a:rPr>
              <a:t>Multiclass classification</a:t>
            </a:r>
          </a:p>
          <a:p>
            <a:pPr algn="l"/>
            <a:r>
              <a:rPr lang="en-US" sz="1600" b="0" i="1" dirty="0">
                <a:solidFill>
                  <a:srgbClr val="161616"/>
                </a:solidFill>
                <a:effectLst/>
                <a:latin typeface="Segoe UI" panose="020B0502040204020203" pitchFamily="34" charset="0"/>
              </a:rPr>
              <a:t>Multiclass classification</a:t>
            </a:r>
            <a:r>
              <a:rPr lang="en-US" sz="1600" b="0" i="0" dirty="0">
                <a:solidFill>
                  <a:srgbClr val="161616"/>
                </a:solidFill>
                <a:effectLst/>
                <a:latin typeface="Segoe UI" panose="020B0502040204020203" pitchFamily="34" charset="0"/>
              </a:rPr>
              <a:t> extends binary classification to predict a label that represents one of multiple possible classes.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species of a penguin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Chinstrap</a:t>
            </a:r>
            <a:r>
              <a:rPr lang="en-US" sz="1600" b="0" i="0" dirty="0">
                <a:solidFill>
                  <a:srgbClr val="161616"/>
                </a:solidFill>
                <a:effectLst/>
                <a:latin typeface="Segoe UI" panose="020B0502040204020203" pitchFamily="34" charset="0"/>
              </a:rPr>
              <a:t>) based on its physical measurements.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The genre of a movie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horror</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romance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adventure</a:t>
            </a:r>
            <a:r>
              <a:rPr lang="en-US" sz="1600" b="0" i="0" dirty="0">
                <a:solidFill>
                  <a:srgbClr val="161616"/>
                </a:solidFill>
                <a:effectLst/>
                <a:latin typeface="Segoe UI" panose="020B0502040204020203" pitchFamily="34" charset="0"/>
              </a:rPr>
              <a:t>, or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based on its cast, director, and budget.</a:t>
            </a:r>
          </a:p>
          <a:p>
            <a:pPr algn="l"/>
            <a:r>
              <a:rPr lang="en-US" sz="1600" b="0" i="0" dirty="0">
                <a:solidFill>
                  <a:srgbClr val="161616"/>
                </a:solidFill>
                <a:effectLst/>
                <a:latin typeface="Segoe UI" panose="020B0502040204020203" pitchFamily="34" charset="0"/>
              </a:rPr>
              <a:t>In most scenarios that involve a known set of multiple classes, multiclass classification is used to predict mutually exclusive labels. For example, a penguin can't be both a </a:t>
            </a:r>
            <a:r>
              <a:rPr lang="en-US" sz="1600" b="0" i="1" dirty="0">
                <a:solidFill>
                  <a:srgbClr val="161616"/>
                </a:solidFill>
                <a:effectLst/>
                <a:latin typeface="Segoe UI" panose="020B0502040204020203" pitchFamily="34" charset="0"/>
              </a:rPr>
              <a:t>Gentoo</a:t>
            </a:r>
            <a:r>
              <a:rPr lang="en-US" sz="1600" b="0" i="0" dirty="0">
                <a:solidFill>
                  <a:srgbClr val="161616"/>
                </a:solidFill>
                <a:effectLst/>
                <a:latin typeface="Segoe UI" panose="020B0502040204020203" pitchFamily="34" charset="0"/>
              </a:rPr>
              <a:t> and an </a:t>
            </a:r>
            <a:r>
              <a:rPr lang="en-US" sz="1600" b="0" i="1" dirty="0">
                <a:solidFill>
                  <a:srgbClr val="161616"/>
                </a:solidFill>
                <a:effectLst/>
                <a:latin typeface="Segoe UI" panose="020B0502040204020203" pitchFamily="34" charset="0"/>
              </a:rPr>
              <a:t>Adelie</a:t>
            </a:r>
            <a:r>
              <a:rPr lang="en-US" sz="1600" b="0" i="0" dirty="0">
                <a:solidFill>
                  <a:srgbClr val="161616"/>
                </a:solidFill>
                <a:effectLst/>
                <a:latin typeface="Segoe UI" panose="020B0502040204020203" pitchFamily="34" charset="0"/>
              </a:rPr>
              <a:t>. However, there are also some algorithms that you can use to train </a:t>
            </a:r>
            <a:r>
              <a:rPr lang="en-US" sz="1600" b="0" i="1" dirty="0">
                <a:solidFill>
                  <a:srgbClr val="161616"/>
                </a:solidFill>
                <a:effectLst/>
                <a:latin typeface="Segoe UI" panose="020B0502040204020203" pitchFamily="34" charset="0"/>
              </a:rPr>
              <a:t>multilabel</a:t>
            </a:r>
            <a:r>
              <a:rPr lang="en-US" sz="1600" b="0" i="0" dirty="0">
                <a:solidFill>
                  <a:srgbClr val="161616"/>
                </a:solidFill>
                <a:effectLst/>
                <a:latin typeface="Segoe UI" panose="020B0502040204020203" pitchFamily="34" charset="0"/>
              </a:rPr>
              <a:t> classification models, in which there may be more than one valid label for a single observation. For example, a movie could potentially be categorized as both </a:t>
            </a:r>
            <a:r>
              <a:rPr lang="en-US" sz="1600" b="0" i="1" dirty="0">
                <a:solidFill>
                  <a:srgbClr val="161616"/>
                </a:solidFill>
                <a:effectLst/>
                <a:latin typeface="Segoe UI" panose="020B0502040204020203" pitchFamily="34" charset="0"/>
              </a:rPr>
              <a:t>science fiction</a:t>
            </a:r>
            <a:r>
              <a:rPr lang="en-US" sz="1600" b="0" i="0" dirty="0">
                <a:solidFill>
                  <a:srgbClr val="161616"/>
                </a:solidFill>
                <a:effectLst/>
                <a:latin typeface="Segoe UI" panose="020B0502040204020203" pitchFamily="34" charset="0"/>
              </a:rPr>
              <a:t> and </a:t>
            </a:r>
            <a:r>
              <a:rPr lang="en-US" sz="1600" b="0" i="1" dirty="0">
                <a:solidFill>
                  <a:srgbClr val="161616"/>
                </a:solidFill>
                <a:effectLst/>
                <a:latin typeface="Segoe UI" panose="020B0502040204020203" pitchFamily="34" charset="0"/>
              </a:rPr>
              <a:t>comedy</a:t>
            </a:r>
            <a:r>
              <a:rPr lang="en-US" sz="1600" b="0" i="0" dirty="0">
                <a:solidFill>
                  <a:srgbClr val="161616"/>
                </a:solidFill>
                <a:effectLst/>
                <a:latin typeface="Segoe UI" panose="020B0502040204020203" pitchFamily="34" charset="0"/>
              </a:rPr>
              <a:t>.</a:t>
            </a:r>
          </a:p>
          <a:p>
            <a:pPr algn="l"/>
            <a:r>
              <a:rPr lang="en-US" sz="1600" b="1" i="0" dirty="0">
                <a:solidFill>
                  <a:srgbClr val="161616"/>
                </a:solidFill>
                <a:effectLst/>
                <a:latin typeface="Segoe UI" panose="020B0502040204020203" pitchFamily="34" charset="0"/>
              </a:rPr>
              <a:t>Unsupervised machine learning</a:t>
            </a:r>
          </a:p>
          <a:p>
            <a:pPr algn="l"/>
            <a:r>
              <a:rPr lang="en-US" sz="1600" b="0" i="1" dirty="0">
                <a:solidFill>
                  <a:srgbClr val="161616"/>
                </a:solidFill>
                <a:effectLst/>
                <a:latin typeface="Segoe UI" panose="020B0502040204020203" pitchFamily="34" charset="0"/>
              </a:rPr>
              <a:t>Unsupervised</a:t>
            </a:r>
            <a:r>
              <a:rPr lang="en-US" sz="1600" b="0" i="0" dirty="0">
                <a:solidFill>
                  <a:srgbClr val="161616"/>
                </a:solidFill>
                <a:effectLst/>
                <a:latin typeface="Segoe UI" panose="020B0502040204020203" pitchFamily="34" charset="0"/>
              </a:rPr>
              <a:t> machine learning involves training models using data that consists only of </a:t>
            </a:r>
            <a:r>
              <a:rPr lang="en-US" sz="1600" b="0" i="1" dirty="0">
                <a:solidFill>
                  <a:srgbClr val="161616"/>
                </a:solidFill>
                <a:effectLst/>
                <a:latin typeface="Segoe UI" panose="020B0502040204020203" pitchFamily="34" charset="0"/>
              </a:rPr>
              <a:t>feature</a:t>
            </a:r>
            <a:r>
              <a:rPr lang="en-US" sz="1600" b="0" i="0" dirty="0">
                <a:solidFill>
                  <a:srgbClr val="161616"/>
                </a:solidFill>
                <a:effectLst/>
                <a:latin typeface="Segoe UI" panose="020B0502040204020203" pitchFamily="34" charset="0"/>
              </a:rPr>
              <a:t> values without any known labels. Unsupervised machine learning algorithms determine relationships between the features of the observations in the training data.</a:t>
            </a:r>
          </a:p>
          <a:p>
            <a:pPr algn="l"/>
            <a:r>
              <a:rPr lang="en-US" sz="1600" b="1" i="0" dirty="0">
                <a:solidFill>
                  <a:srgbClr val="161616"/>
                </a:solidFill>
                <a:effectLst/>
                <a:latin typeface="Segoe UI" panose="020B0502040204020203" pitchFamily="34" charset="0"/>
              </a:rPr>
              <a:t>Clustering</a:t>
            </a:r>
          </a:p>
          <a:p>
            <a:pPr algn="l"/>
            <a:r>
              <a:rPr lang="en-US" sz="1600" b="0" i="0" dirty="0">
                <a:solidFill>
                  <a:srgbClr val="161616"/>
                </a:solidFill>
                <a:effectLst/>
                <a:latin typeface="Segoe UI" panose="020B0502040204020203" pitchFamily="34" charset="0"/>
              </a:rPr>
              <a:t>The most common form of unsupervised machine learning is </a:t>
            </a:r>
            <a:r>
              <a:rPr lang="en-US" sz="1600" b="0" i="1" dirty="0">
                <a:solidFill>
                  <a:srgbClr val="161616"/>
                </a:solidFill>
                <a:effectLst/>
                <a:latin typeface="Segoe UI" panose="020B0502040204020203" pitchFamily="34" charset="0"/>
              </a:rPr>
              <a:t>clustering</a:t>
            </a:r>
            <a:r>
              <a:rPr lang="en-US" sz="1600" b="0" i="0" dirty="0">
                <a:solidFill>
                  <a:srgbClr val="161616"/>
                </a:solidFill>
                <a:effectLst/>
                <a:latin typeface="Segoe UI" panose="020B0502040204020203" pitchFamily="34" charset="0"/>
              </a:rPr>
              <a:t>. A clustering algorithm identifies similarities between observations based on their features, and groups them into discrete clusters. For example:</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Group similar flowers based on their size, number of leaves, and number of petals.</a:t>
            </a:r>
          </a:p>
          <a:p>
            <a:pPr algn="l">
              <a:buFont typeface="Arial" panose="020B0604020202020204" pitchFamily="34" charset="0"/>
              <a:buChar char="•"/>
            </a:pPr>
            <a:r>
              <a:rPr lang="en-US" sz="1600" b="0" i="0" dirty="0">
                <a:solidFill>
                  <a:srgbClr val="161616"/>
                </a:solidFill>
                <a:effectLst/>
                <a:latin typeface="Segoe UI" panose="020B0502040204020203" pitchFamily="34" charset="0"/>
              </a:rPr>
              <a:t>Identify groups of similar customers based on demographic attributes and purchasing behavior.</a:t>
            </a:r>
          </a:p>
          <a:p>
            <a:pPr algn="l"/>
            <a:r>
              <a:rPr lang="en-US" sz="1600" b="0" i="0" dirty="0">
                <a:solidFill>
                  <a:srgbClr val="161616"/>
                </a:solidFill>
                <a:effectLst/>
                <a:latin typeface="Segoe UI" panose="020B0502040204020203" pitchFamily="34" charset="0"/>
              </a:rPr>
              <a:t>In some ways, clustering is similar to multiclass classification; in that it categorizes observations into discrete groups. The difference is that when using classification, you already know the classes to which the observations in the training data belong; so the algorithm works by determining the relationship between the features and the known classification label. In clustering, there's no previously known cluster label and the algorithm groups the data observations based purely on similarity of features.</a:t>
            </a:r>
          </a:p>
          <a:p>
            <a:pPr algn="l"/>
            <a:r>
              <a:rPr lang="en-US" sz="1600" b="0" i="0" dirty="0">
                <a:solidFill>
                  <a:srgbClr val="161616"/>
                </a:solidFill>
                <a:effectLst/>
                <a:latin typeface="Segoe UI" panose="020B0502040204020203" pitchFamily="34" charset="0"/>
              </a:rPr>
              <a:t>In some cases, clustering is used to determine the set of classes that exist before training a classification model. For example, you might use clustering to segment your customers into groups, and then analyze those groups to identify and categorize different classes of customer (</a:t>
            </a:r>
            <a:r>
              <a:rPr lang="en-US" sz="1600" b="0" i="1" dirty="0">
                <a:solidFill>
                  <a:srgbClr val="161616"/>
                </a:solidFill>
                <a:effectLst/>
                <a:latin typeface="Segoe UI" panose="020B0502040204020203" pitchFamily="34" charset="0"/>
              </a:rPr>
              <a:t>high value - low volume</a:t>
            </a:r>
            <a:r>
              <a:rPr lang="en-US" sz="1600" b="0" i="0" dirty="0">
                <a:solidFill>
                  <a:srgbClr val="161616"/>
                </a:solidFill>
                <a:effectLst/>
                <a:latin typeface="Segoe UI" panose="020B0502040204020203" pitchFamily="34" charset="0"/>
              </a:rPr>
              <a:t>, </a:t>
            </a:r>
            <a:r>
              <a:rPr lang="en-US" sz="1600" b="0" i="1" dirty="0">
                <a:solidFill>
                  <a:srgbClr val="161616"/>
                </a:solidFill>
                <a:effectLst/>
                <a:latin typeface="Segoe UI" panose="020B0502040204020203" pitchFamily="34" charset="0"/>
              </a:rPr>
              <a:t>frequent small purchaser</a:t>
            </a:r>
            <a:r>
              <a:rPr lang="en-US" sz="1600" b="0" i="0" dirty="0">
                <a:solidFill>
                  <a:srgbClr val="161616"/>
                </a:solidFill>
                <a:effectLst/>
                <a:latin typeface="Segoe UI" panose="020B0502040204020203" pitchFamily="34" charset="0"/>
              </a:rPr>
              <a:t>, and so on). You could then use your categorizations to label the observations in your clustering results and use the labeled data to train a classification model that predicts to which customer category a new customer might belong.</a:t>
            </a:r>
          </a:p>
          <a:p>
            <a:pPr algn="l"/>
            <a:endParaRPr lang="en-US" sz="1600" b="0" i="0" dirty="0">
              <a:solidFill>
                <a:srgbClr val="161616"/>
              </a:solidFill>
              <a:effectLst/>
              <a:latin typeface="Segoe UI" panose="020B0502040204020203" pitchFamily="34" charset="0"/>
              <a:cs typeface="Segoe UI Light"/>
            </a:endParaRPr>
          </a:p>
          <a:p>
            <a:pPr algn="l"/>
            <a:r>
              <a:rPr lang="en-US" sz="1600" b="0" i="0" dirty="0">
                <a:solidFill>
                  <a:srgbClr val="161616"/>
                </a:solidFill>
                <a:effectLst/>
                <a:latin typeface="Segoe UI" panose="020B0502040204020203" pitchFamily="34" charset="0"/>
                <a:cs typeface="Segoe UI Light"/>
              </a:rPr>
              <a:t>How this relates to x and y from the previous slide: </a:t>
            </a:r>
            <a:endParaRPr lang="en-US" sz="850" b="0" i="0" dirty="0">
              <a:solidFill>
                <a:schemeClr val="tx1"/>
              </a:solidFill>
              <a:effectLst/>
              <a:latin typeface="Segoe UI Light"/>
              <a:cs typeface="Segoe UI Light"/>
            </a:endParaRPr>
          </a:p>
          <a:p>
            <a:pPr marL="742950" lvl="1" indent="-285750" algn="l">
              <a:buFont typeface="+mj-lt"/>
              <a:buAutoNum type="arabicPeriod"/>
            </a:pPr>
            <a:r>
              <a:rPr lang="en-US" b="0" i="0" dirty="0">
                <a:solidFill>
                  <a:srgbClr val="161616"/>
                </a:solidFill>
                <a:effectLst/>
                <a:latin typeface="Segoe UI" panose="020B0502040204020203" pitchFamily="34" charset="0"/>
              </a:rPr>
              <a:t>In the ice cream sales scenario, our goal is to train a model that can predict the number of ice cream sales based on the weather. The weather measurements for the day (temperature, rainfall, windspeed, and so on) would be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number of ice creams sold on each day would be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medical scenario, the goal is to predict whether or not a patient is at risk of diabetes based on their clinical measurements. The patient's measurements (weight, blood glucose level,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likelihood of diabetes (for example,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at risk,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not at risk)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pPr marL="742950" lvl="1" indent="-285750" algn="l">
              <a:buFont typeface="+mj-lt"/>
              <a:buAutoNum type="arabicPeriod"/>
            </a:pPr>
            <a:r>
              <a:rPr lang="en-US" b="0" i="0" dirty="0">
                <a:solidFill>
                  <a:srgbClr val="161616"/>
                </a:solidFill>
                <a:effectLst/>
                <a:latin typeface="Segoe UI" panose="020B0502040204020203" pitchFamily="34" charset="0"/>
              </a:rPr>
              <a:t>In the Antarctic research scenario, we want to predict the species of a penguin based on its physical attributes. The key measurements of the penguin (length of its flippers, width of its bill, and so on) are the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species (for example, </a:t>
            </a:r>
            <a:r>
              <a:rPr lang="en-US" b="0" i="1" dirty="0">
                <a:solidFill>
                  <a:srgbClr val="161616"/>
                </a:solidFill>
                <a:effectLst/>
                <a:latin typeface="Segoe UI" panose="020B0502040204020203" pitchFamily="34" charset="0"/>
              </a:rPr>
              <a:t>0</a:t>
            </a:r>
            <a:r>
              <a:rPr lang="en-US" b="0" i="0" dirty="0">
                <a:solidFill>
                  <a:srgbClr val="161616"/>
                </a:solidFill>
                <a:effectLst/>
                <a:latin typeface="Segoe UI" panose="020B0502040204020203" pitchFamily="34" charset="0"/>
              </a:rPr>
              <a:t> for Adelie, </a:t>
            </a:r>
            <a:r>
              <a:rPr lang="en-US" b="0" i="1"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for Gentoo, or </a:t>
            </a:r>
            <a:r>
              <a:rPr lang="en-US" b="0" i="1" dirty="0">
                <a:solidFill>
                  <a:srgbClr val="161616"/>
                </a:solidFill>
                <a:effectLst/>
                <a:latin typeface="Segoe UI" panose="020B0502040204020203" pitchFamily="34" charset="0"/>
              </a:rPr>
              <a:t>2</a:t>
            </a:r>
            <a:r>
              <a:rPr lang="en-US" b="0" i="0" dirty="0">
                <a:solidFill>
                  <a:srgbClr val="161616"/>
                </a:solidFill>
                <a:effectLst/>
                <a:latin typeface="Segoe UI" panose="020B0502040204020203" pitchFamily="34" charset="0"/>
              </a:rPr>
              <a:t> for Chinstrap) is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a:t>
            </a:r>
          </a:p>
          <a:p>
            <a:endParaRPr lang="en-US" sz="850" dirty="0">
              <a:cs typeface="Segoe UI Light"/>
            </a:endParaRPr>
          </a:p>
          <a:p>
            <a:endParaRPr lang="en-US" sz="850" dirty="0">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3/4/2025 11:03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36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spcBef>
                <a:spcPts val="0"/>
              </a:spcBef>
              <a:spcAft>
                <a:spcPts val="600"/>
              </a:spcAft>
              <a:buFont typeface="+mj-lt"/>
              <a:buAutoNum type="arabicPeriod"/>
            </a:pPr>
            <a:r>
              <a:rPr lang="en-US" sz="900" dirty="0"/>
              <a:t>Split the data into a </a:t>
            </a:r>
            <a:r>
              <a:rPr lang="en-US" sz="900" i="1" dirty="0"/>
              <a:t>training</a:t>
            </a:r>
            <a:r>
              <a:rPr lang="en-US" sz="900" dirty="0"/>
              <a:t> set and a </a:t>
            </a:r>
            <a:r>
              <a:rPr lang="en-US" sz="900" i="1" dirty="0"/>
              <a:t>validation</a:t>
            </a:r>
            <a:r>
              <a:rPr lang="en-US" sz="900" dirty="0"/>
              <a:t> set</a:t>
            </a:r>
          </a:p>
          <a:p>
            <a:pPr marL="292100" indent="-292100">
              <a:spcBef>
                <a:spcPts val="0"/>
              </a:spcBef>
              <a:spcAft>
                <a:spcPts val="600"/>
              </a:spcAft>
              <a:buFont typeface="+mj-lt"/>
              <a:buAutoNum type="arabicPeriod"/>
            </a:pPr>
            <a:r>
              <a:rPr lang="en-US" sz="900" dirty="0"/>
              <a:t>Apply an algorithm to </a:t>
            </a:r>
            <a:r>
              <a:rPr lang="en-US" sz="900" i="1" dirty="0"/>
              <a:t>fit</a:t>
            </a:r>
            <a:r>
              <a:rPr lang="en-US" sz="900" dirty="0"/>
              <a:t> the training data to a model</a:t>
            </a:r>
          </a:p>
          <a:p>
            <a:pPr marL="292100" indent="-292100">
              <a:spcBef>
                <a:spcPts val="0"/>
              </a:spcBef>
              <a:spcAft>
                <a:spcPts val="600"/>
              </a:spcAft>
              <a:buFont typeface="+mj-lt"/>
              <a:buAutoNum type="arabicPeriod"/>
            </a:pPr>
            <a:r>
              <a:rPr lang="en-US" sz="900" dirty="0"/>
              <a:t>The trained model encapsulates the relationships in the data</a:t>
            </a:r>
          </a:p>
          <a:p>
            <a:pPr marL="292100" indent="-292100">
              <a:spcBef>
                <a:spcPts val="0"/>
              </a:spcBef>
              <a:spcAft>
                <a:spcPts val="600"/>
              </a:spcAft>
              <a:buFont typeface="+mj-lt"/>
              <a:buAutoNum type="arabicPeriod"/>
            </a:pPr>
            <a:r>
              <a:rPr lang="en-US" sz="900" dirty="0"/>
              <a:t>Use the model to generate predictions from the validation data</a:t>
            </a:r>
          </a:p>
          <a:p>
            <a:pPr marL="292100" indent="-292100">
              <a:spcBef>
                <a:spcPts val="0"/>
              </a:spcBef>
              <a:spcAft>
                <a:spcPts val="600"/>
              </a:spcAft>
              <a:buFont typeface="+mj-lt"/>
              <a:buAutoNum type="arabicPeriod"/>
            </a:pPr>
            <a:r>
              <a:rPr lang="en-US" sz="900" dirty="0"/>
              <a:t>Use evaluation metrics to compare predicted vs actual labels (supervised) or measure cluster separation (unsupervised)</a:t>
            </a:r>
          </a:p>
          <a:p>
            <a:pPr marL="292100" indent="-292100">
              <a:spcBef>
                <a:spcPts val="0"/>
              </a:spcBef>
              <a:spcAft>
                <a:spcPts val="600"/>
              </a:spcAft>
              <a:buFont typeface="+mj-lt"/>
              <a:buAutoNum type="arabicPeriod"/>
            </a:pPr>
            <a:r>
              <a:rPr lang="en-US" sz="900" dirty="0"/>
              <a:t>Repeat…</a:t>
            </a:r>
          </a:p>
          <a:p>
            <a:pPr algn="l" rtl="0" fontAlgn="base"/>
            <a:endParaRPr lang="en-US" b="0" i="0" dirty="0">
              <a:solidFill>
                <a:srgbClr val="444444"/>
              </a:solidFill>
              <a:effectLst/>
              <a:latin typeface="Calibri" panose="020F0502020204030204" pitchFamily="34" charset="0"/>
            </a:endParaRPr>
          </a:p>
          <a:p>
            <a:r>
              <a:rPr lang="en-US" sz="900" dirty="0">
                <a:latin typeface="Calibri"/>
                <a:cs typeface="Calibri"/>
              </a:rPr>
              <a:t>The learning component of machine learning occurs during training. We try to capture the relationships between the features and label in a model. Training is the action of iterating on an algorithm to best fit, or encapsulate those relationships. </a:t>
            </a:r>
            <a:endParaRPr lang="en-US" dirty="0">
              <a:cs typeface="Segoe UI Light" pitchFamily="34" charset="0"/>
            </a:endParaRPr>
          </a:p>
          <a:p>
            <a:endParaRPr lang="en-US" sz="900" dirty="0">
              <a:latin typeface="Calibri"/>
              <a:cs typeface="Calibri"/>
            </a:endParaRPr>
          </a:p>
          <a:p>
            <a:r>
              <a:rPr lang="en-US" sz="900" dirty="0">
                <a:latin typeface="Calibri"/>
                <a:cs typeface="Calibri"/>
              </a:rPr>
              <a:t>After training, we have a model that we can test. We can use some of the data set aside, validation data, to test how closely our model's predicted labels are to actual labels. In the case of unsupervised learning where we don't know the actual labels, we measure how well our model's predicted labels were at separating clusters. There are many types of evaluation metrics. The important thing to remember is that the goal of machine learning is to find a model that gets as close as possible to predicting the actual label. The best model can still have some margin of error. </a:t>
            </a:r>
          </a:p>
          <a:p>
            <a:pPr algn="l" rtl="0" fontAlgn="base"/>
            <a:endParaRPr lang="en-US" b="0" i="0" dirty="0">
              <a:solidFill>
                <a:srgbClr val="444444"/>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3/4/2025 11:03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2266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is an advanced form of machine learning that tries to emulate the way the human brain learns. The key to deep learning is the creation of an artificial </a:t>
            </a:r>
            <a:r>
              <a:rPr lang="en-US" b="0" i="1" dirty="0">
                <a:solidFill>
                  <a:srgbClr val="161616"/>
                </a:solidFill>
                <a:effectLst/>
                <a:latin typeface="Segoe UI" panose="020B0502040204020203" pitchFamily="34" charset="0"/>
              </a:rPr>
              <a:t>neural network</a:t>
            </a:r>
            <a:r>
              <a:rPr lang="en-US" b="0" i="0" dirty="0">
                <a:solidFill>
                  <a:srgbClr val="161616"/>
                </a:solidFill>
                <a:effectLst/>
                <a:latin typeface="Segoe UI" panose="020B0502040204020203" pitchFamily="34" charset="0"/>
              </a:rPr>
              <a:t> that simulates electrochemical activity in biological neurons by using mathematical functions. </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Artificial neural networks are made up of multiple </a:t>
            </a:r>
            <a:r>
              <a:rPr lang="en-US" b="0" i="1" dirty="0">
                <a:solidFill>
                  <a:srgbClr val="161616"/>
                </a:solidFill>
                <a:effectLst/>
                <a:latin typeface="Segoe UI" panose="020B0502040204020203" pitchFamily="34" charset="0"/>
              </a:rPr>
              <a:t>layers</a:t>
            </a:r>
            <a:r>
              <a:rPr lang="en-US" b="0" i="0" dirty="0">
                <a:solidFill>
                  <a:srgbClr val="161616"/>
                </a:solidFill>
                <a:effectLst/>
                <a:latin typeface="Segoe UI" panose="020B0502040204020203" pitchFamily="34" charset="0"/>
              </a:rPr>
              <a:t> of neurons - essentially defining a deeply nested function. This architecture is the reason the technique is referred to as </a:t>
            </a:r>
            <a:r>
              <a:rPr lang="en-US" b="0" i="1" dirty="0">
                <a:solidFill>
                  <a:srgbClr val="161616"/>
                </a:solidFill>
                <a:effectLst/>
                <a:latin typeface="Segoe UI" panose="020B0502040204020203" pitchFamily="34" charset="0"/>
              </a:rPr>
              <a:t>deep learning</a:t>
            </a:r>
            <a:r>
              <a:rPr lang="en-US" b="0" i="0" dirty="0">
                <a:solidFill>
                  <a:srgbClr val="161616"/>
                </a:solidFill>
                <a:effectLst/>
                <a:latin typeface="Segoe UI" panose="020B0502040204020203" pitchFamily="34" charset="0"/>
              </a:rPr>
              <a:t> and the models produced by it are often referred to as </a:t>
            </a:r>
            <a:r>
              <a:rPr lang="en-US" b="0" i="1" dirty="0">
                <a:solidFill>
                  <a:srgbClr val="161616"/>
                </a:solidFill>
                <a:effectLst/>
                <a:latin typeface="Segoe UI" panose="020B0502040204020203" pitchFamily="34" charset="0"/>
              </a:rPr>
              <a:t>deep neural networks</a:t>
            </a:r>
            <a:r>
              <a:rPr lang="en-US" b="0" i="0" dirty="0">
                <a:solidFill>
                  <a:srgbClr val="161616"/>
                </a:solidFill>
                <a:effectLst/>
                <a:latin typeface="Segoe UI" panose="020B0502040204020203" pitchFamily="34" charset="0"/>
              </a:rPr>
              <a:t> (DNNs). You can use deep neural networks for many kinds of machine learning problem, including regression and classification, as well as more specialized models for natural language processing and computer vision.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3825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To better understand how a deep neural network model works, let's explore an example in which a neural network is used to define a classification model for penguin species.</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feature data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consists of some measurements of a penguin. Specifically, the measurements are:</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length of the penguin's bill.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depth of the penguin's bill.</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length of the penguin's flippers.</a:t>
            </a:r>
          </a:p>
          <a:p>
            <a:pPr algn="l">
              <a:buFont typeface="Arial" panose="020B0604020202020204" pitchFamily="34" charset="0"/>
              <a:buChar char="•"/>
            </a:pPr>
            <a:r>
              <a:rPr lang="en-US" b="0" i="0" dirty="0">
                <a:solidFill>
                  <a:srgbClr val="161616"/>
                </a:solidFill>
                <a:effectLst/>
                <a:latin typeface="Segoe UI" panose="020B0502040204020203" pitchFamily="34" charset="0"/>
              </a:rPr>
              <a:t>The penguin's weight.</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label we're trying to predict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is the species of the penguin, and that there are three possible species it could be:</a:t>
            </a:r>
          </a:p>
          <a:p>
            <a:pPr algn="l">
              <a:buFont typeface="Arial" panose="020B0604020202020204" pitchFamily="34" charset="0"/>
              <a:buChar char="•"/>
            </a:pPr>
            <a:r>
              <a:rPr lang="en-US" b="0" i="0" dirty="0">
                <a:solidFill>
                  <a:srgbClr val="161616"/>
                </a:solidFill>
                <a:effectLst/>
                <a:latin typeface="Segoe UI" panose="020B0502040204020203" pitchFamily="34" charset="0"/>
              </a:rPr>
              <a:t>Adelie</a:t>
            </a:r>
          </a:p>
          <a:p>
            <a:pPr algn="l">
              <a:buFont typeface="Arial" panose="020B0604020202020204" pitchFamily="34" charset="0"/>
              <a:buChar char="•"/>
            </a:pPr>
            <a:r>
              <a:rPr lang="en-US" b="0" i="0" dirty="0">
                <a:solidFill>
                  <a:srgbClr val="161616"/>
                </a:solidFill>
                <a:effectLst/>
                <a:latin typeface="Segoe UI" panose="020B0502040204020203" pitchFamily="34" charset="0"/>
              </a:rPr>
              <a:t>Gentoo</a:t>
            </a:r>
          </a:p>
          <a:p>
            <a:pPr algn="l">
              <a:buFont typeface="Arial" panose="020B0604020202020204" pitchFamily="34" charset="0"/>
              <a:buChar char="•"/>
            </a:pPr>
            <a:r>
              <a:rPr lang="en-US" b="0" i="0" dirty="0">
                <a:solidFill>
                  <a:srgbClr val="161616"/>
                </a:solidFill>
                <a:effectLst/>
                <a:latin typeface="Segoe UI" panose="020B0502040204020203" pitchFamily="34" charset="0"/>
              </a:rPr>
              <a:t>Chinstrap</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The process for inferencing a predicted penguin class using this network is:</a:t>
            </a:r>
          </a:p>
          <a:p>
            <a:pPr algn="l">
              <a:buFont typeface="+mj-lt"/>
              <a:buAutoNum type="arabicPeriod"/>
            </a:pPr>
            <a:r>
              <a:rPr lang="en-US" b="0" i="0" dirty="0">
                <a:solidFill>
                  <a:srgbClr val="161616"/>
                </a:solidFill>
                <a:effectLst/>
                <a:latin typeface="Segoe UI" panose="020B0502040204020203" pitchFamily="34" charset="0"/>
              </a:rPr>
              <a:t>The feature vector for a penguin observation is fed into the input layer of the neural network, which consists of a neuron for each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value. In this example, the following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vector is used as the input: </a:t>
            </a:r>
            <a:r>
              <a:rPr lang="en-US" b="1" i="1" dirty="0">
                <a:solidFill>
                  <a:srgbClr val="161616"/>
                </a:solidFill>
                <a:effectLst/>
                <a:latin typeface="Segoe UI" panose="020B0502040204020203" pitchFamily="34" charset="0"/>
              </a:rPr>
              <a:t>[37.3, 16.8, 19.2, 30.0]</a:t>
            </a: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functions for the first layer of neurons each calculate a weighted sum by combining the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value and </a:t>
            </a:r>
            <a:r>
              <a:rPr lang="en-US" b="1" i="1" dirty="0">
                <a:solidFill>
                  <a:srgbClr val="161616"/>
                </a:solidFill>
                <a:effectLst/>
                <a:latin typeface="Segoe UI" panose="020B0502040204020203" pitchFamily="34" charset="0"/>
              </a:rPr>
              <a:t>w</a:t>
            </a:r>
            <a:r>
              <a:rPr lang="en-US" b="0" i="0" dirty="0">
                <a:solidFill>
                  <a:srgbClr val="161616"/>
                </a:solidFill>
                <a:effectLst/>
                <a:latin typeface="Segoe UI" panose="020B0502040204020203" pitchFamily="34" charset="0"/>
              </a:rPr>
              <a:t> weight. ***</a:t>
            </a:r>
          </a:p>
          <a:p>
            <a:pPr algn="l">
              <a:buFont typeface="+mj-lt"/>
              <a:buAutoNum type="arabicPeriod"/>
            </a:pPr>
            <a:r>
              <a:rPr lang="en-US" b="0" i="0" dirty="0">
                <a:solidFill>
                  <a:srgbClr val="161616"/>
                </a:solidFill>
                <a:effectLst/>
                <a:latin typeface="Segoe UI" panose="020B0502040204020203" pitchFamily="34" charset="0"/>
              </a:rPr>
              <a:t>Each neuron in a layer is connected to all of the neurons in the next layer. The results of each layer are fed forward through the network until they reach the output layer.</a:t>
            </a:r>
          </a:p>
          <a:p>
            <a:pPr algn="l">
              <a:buFont typeface="+mj-lt"/>
              <a:buAutoNum type="arabicPeriod"/>
            </a:pPr>
            <a:r>
              <a:rPr lang="en-US" b="0" i="0" dirty="0">
                <a:solidFill>
                  <a:srgbClr val="161616"/>
                </a:solidFill>
                <a:effectLst/>
                <a:latin typeface="Segoe UI" panose="020B0502040204020203" pitchFamily="34" charset="0"/>
              </a:rPr>
              <a:t>The output layer produces a vector of values; in this case, using a </a:t>
            </a:r>
            <a:r>
              <a:rPr lang="en-US" b="0" i="1" dirty="0" err="1">
                <a:solidFill>
                  <a:srgbClr val="161616"/>
                </a:solidFill>
                <a:effectLst/>
                <a:latin typeface="Segoe UI" panose="020B0502040204020203" pitchFamily="34" charset="0"/>
              </a:rPr>
              <a:t>softmax</a:t>
            </a:r>
            <a:r>
              <a:rPr lang="en-US" b="0" i="0" dirty="0">
                <a:solidFill>
                  <a:srgbClr val="161616"/>
                </a:solidFill>
                <a:effectLst/>
                <a:latin typeface="Segoe UI" panose="020B0502040204020203" pitchFamily="34" charset="0"/>
              </a:rPr>
              <a:t> or similar function to calculate the probability distribution for the three possible classes of penguin. In this example, the output vector is: </a:t>
            </a:r>
            <a:r>
              <a:rPr lang="en-US" b="1" i="1" dirty="0">
                <a:solidFill>
                  <a:srgbClr val="161616"/>
                </a:solidFill>
                <a:effectLst/>
                <a:latin typeface="Segoe UI" panose="020B0502040204020203" pitchFamily="34" charset="0"/>
              </a:rPr>
              <a:t>[0.2, 0.7, 0.1]</a:t>
            </a: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elements of the vector represent the probabilities for classes 0, 1, and 2. The second value is the highest, so the model predicts that the species of the penguin is </a:t>
            </a:r>
            <a:r>
              <a:rPr lang="en-US" b="1" i="0" dirty="0">
                <a:solidFill>
                  <a:srgbClr val="161616"/>
                </a:solidFill>
                <a:effectLst/>
                <a:latin typeface="Segoe UI" panose="020B0502040204020203" pitchFamily="34" charset="0"/>
              </a:rPr>
              <a:t>1</a:t>
            </a:r>
            <a:r>
              <a:rPr lang="en-US" b="0" i="0" dirty="0">
                <a:solidFill>
                  <a:srgbClr val="161616"/>
                </a:solidFill>
                <a:effectLst/>
                <a:latin typeface="Segoe UI" panose="020B0502040204020203" pitchFamily="34" charset="0"/>
              </a:rPr>
              <a:t> (Gentoo).</a:t>
            </a:r>
          </a:p>
          <a:p>
            <a:pPr>
              <a:buAutoNum type="arabicPeriod"/>
            </a:pPr>
            <a:endParaRPr lang="en-US" sz="850" dirty="0">
              <a:solidFill>
                <a:srgbClr val="161616"/>
              </a:solidFill>
              <a:latin typeface="Segoe UI"/>
              <a:cs typeface="Segoe UI"/>
            </a:endParaRPr>
          </a:p>
          <a:p>
            <a:r>
              <a:rPr lang="en-US" sz="850" dirty="0">
                <a:solidFill>
                  <a:srgbClr val="161616"/>
                </a:solidFill>
                <a:latin typeface="Segoe UI"/>
                <a:cs typeface="Segoe UI"/>
              </a:rPr>
              <a:t>The model learns the appropriate weights by iteratively passing the training data through and evaluating the predicted probabilities for each class against the known class label. The weights are adjusted in each iteration to reduce the amount of error (</a:t>
            </a:r>
            <a:r>
              <a:rPr lang="en-US" sz="850" i="1" dirty="0">
                <a:solidFill>
                  <a:srgbClr val="161616"/>
                </a:solidFill>
                <a:latin typeface="Segoe UI"/>
                <a:cs typeface="Segoe UI"/>
              </a:rPr>
              <a:t>loss</a:t>
            </a:r>
            <a:r>
              <a:rPr lang="en-US" sz="850" dirty="0">
                <a:solidFill>
                  <a:srgbClr val="161616"/>
                </a:solidFill>
                <a:latin typeface="Segoe UI"/>
                <a:cs typeface="Segoe UI"/>
              </a:rPr>
              <a:t>) between the predicted probabilities (for example [0.2, 0.7, 0.1] and the values that represent the actual class label (for example [0.0, 1.0, 0.0] for class 1 (Gentoo)</a:t>
            </a:r>
          </a:p>
          <a:p>
            <a:endParaRPr lang="en-US" dirty="0">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7647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After talking to the slide for a minute or so, show students your Azure ML workspace in the Azure Portal, and then show them Azure ML Studio (ml.azure.com)</a:t>
            </a:r>
          </a:p>
          <a:p>
            <a:endParaRPr lang="en-US" dirty="0"/>
          </a:p>
          <a:p>
            <a:pPr algn="l"/>
            <a:r>
              <a:rPr lang="en-US" b="0" i="0" dirty="0">
                <a:solidFill>
                  <a:srgbClr val="161616"/>
                </a:solidFill>
                <a:effectLst/>
                <a:latin typeface="Segoe UI" panose="020B0502040204020203" pitchFamily="34" charset="0"/>
              </a:rPr>
              <a:t>Microsoft Azure Machine Learning is a cloud service for training, deploying, and managing machine learning models. It's designed to be used by data scientists, software engineers, </a:t>
            </a:r>
            <a:r>
              <a:rPr lang="en-US" b="0" i="0" dirty="0" err="1">
                <a:solidFill>
                  <a:srgbClr val="161616"/>
                </a:solidFill>
                <a:effectLst/>
                <a:latin typeface="Segoe UI" panose="020B0502040204020203" pitchFamily="34" charset="0"/>
              </a:rPr>
              <a:t>devops</a:t>
            </a:r>
            <a:r>
              <a:rPr lang="en-US" b="0" i="0" dirty="0">
                <a:solidFill>
                  <a:srgbClr val="161616"/>
                </a:solidFill>
                <a:effectLst/>
                <a:latin typeface="Segoe UI" panose="020B0502040204020203" pitchFamily="34" charset="0"/>
              </a:rPr>
              <a:t> professionals, and others to manage the end-to-end lifecycle of machine learning projects, including:</a:t>
            </a:r>
          </a:p>
          <a:p>
            <a:pPr algn="l">
              <a:buFont typeface="Arial" panose="020B0604020202020204" pitchFamily="34" charset="0"/>
              <a:buChar char="•"/>
            </a:pPr>
            <a:r>
              <a:rPr lang="en-US" b="0" i="0" dirty="0">
                <a:solidFill>
                  <a:srgbClr val="161616"/>
                </a:solidFill>
                <a:effectLst/>
                <a:latin typeface="Segoe UI" panose="020B0502040204020203" pitchFamily="34" charset="0"/>
              </a:rPr>
              <a:t>Exploring data and preparing it for modeling.</a:t>
            </a:r>
          </a:p>
          <a:p>
            <a:pPr algn="l">
              <a:buFont typeface="Arial" panose="020B0604020202020204" pitchFamily="34" charset="0"/>
              <a:buChar char="•"/>
            </a:pPr>
            <a:r>
              <a:rPr lang="en-US" b="0" i="0" dirty="0">
                <a:solidFill>
                  <a:srgbClr val="161616"/>
                </a:solidFill>
                <a:effectLst/>
                <a:latin typeface="Segoe UI" panose="020B0502040204020203" pitchFamily="34" charset="0"/>
              </a:rPr>
              <a:t>Training and evaluating machine learning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Registering and managing trained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Deploying trained models for use by applications and services.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Reviewing and applying responsible AI principles and practices.</a:t>
            </a:r>
          </a:p>
          <a:p>
            <a:pPr marL="0" indent="0">
              <a:buNone/>
            </a:pPr>
            <a:endParaRPr lang="en-US" i="1" dirty="0"/>
          </a:p>
          <a:p>
            <a:pPr algn="l"/>
            <a:r>
              <a:rPr lang="en-US" b="0" i="0" dirty="0">
                <a:solidFill>
                  <a:srgbClr val="161616"/>
                </a:solidFill>
                <a:effectLst/>
                <a:latin typeface="Segoe UI" panose="020B0502040204020203" pitchFamily="34" charset="0"/>
              </a:rPr>
              <a:t>After you've provisioned an Azure Machine Learning workspace, you can use it in </a:t>
            </a:r>
            <a:r>
              <a:rPr lang="en-US" b="0" i="1" dirty="0">
                <a:solidFill>
                  <a:srgbClr val="161616"/>
                </a:solidFill>
                <a:effectLst/>
                <a:latin typeface="Segoe UI" panose="020B0502040204020203" pitchFamily="34" charset="0"/>
              </a:rPr>
              <a:t>Azure Machine Learning studio</a:t>
            </a:r>
            <a:r>
              <a:rPr lang="en-US" b="0" i="0" dirty="0">
                <a:solidFill>
                  <a:srgbClr val="161616"/>
                </a:solidFill>
                <a:effectLst/>
                <a:latin typeface="Segoe UI" panose="020B0502040204020203" pitchFamily="34" charset="0"/>
              </a:rPr>
              <a:t>; a browser-based portal for managing your machine learning resources and jobs.</a:t>
            </a:r>
          </a:p>
          <a:p>
            <a:pPr algn="l"/>
            <a:r>
              <a:rPr lang="en-US" b="0" i="0" dirty="0">
                <a:solidFill>
                  <a:srgbClr val="161616"/>
                </a:solidFill>
                <a:effectLst/>
                <a:latin typeface="Segoe UI" panose="020B0502040204020203" pitchFamily="34" charset="0"/>
              </a:rPr>
              <a:t>In Azure Machine Learning studio, you can (among other things):</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explore data.</a:t>
            </a:r>
          </a:p>
          <a:p>
            <a:pPr algn="l">
              <a:buFont typeface="Arial" panose="020B0604020202020204" pitchFamily="34" charset="0"/>
              <a:buChar char="•"/>
            </a:pPr>
            <a:r>
              <a:rPr lang="en-US" b="0" i="0" dirty="0">
                <a:solidFill>
                  <a:srgbClr val="161616"/>
                </a:solidFill>
                <a:effectLst/>
                <a:latin typeface="Segoe UI" panose="020B0502040204020203" pitchFamily="34" charset="0"/>
              </a:rPr>
              <a:t>Create and use compute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Run code in notebooks.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visual tools to create jobs and pipelines.</a:t>
            </a:r>
          </a:p>
          <a:p>
            <a:pPr algn="l">
              <a:buFont typeface="Arial" panose="020B0604020202020204" pitchFamily="34" charset="0"/>
              <a:buChar char="•"/>
            </a:pPr>
            <a:r>
              <a:rPr lang="en-US" b="0" i="0" dirty="0">
                <a:solidFill>
                  <a:srgbClr val="161616"/>
                </a:solidFill>
                <a:effectLst/>
                <a:latin typeface="Segoe UI" panose="020B0502040204020203" pitchFamily="34" charset="0"/>
              </a:rPr>
              <a:t>Use automated machine learning to train models.</a:t>
            </a:r>
          </a:p>
          <a:p>
            <a:pPr algn="l">
              <a:buFont typeface="Arial" panose="020B0604020202020204" pitchFamily="34" charset="0"/>
              <a:buChar char="•"/>
            </a:pPr>
            <a:r>
              <a:rPr lang="en-US" b="0" i="0" dirty="0">
                <a:solidFill>
                  <a:srgbClr val="161616"/>
                </a:solidFill>
                <a:effectLst/>
                <a:latin typeface="Segoe UI" panose="020B0502040204020203" pitchFamily="34" charset="0"/>
              </a:rPr>
              <a:t>View details of trained models, including evaluation metrics, responsible AI information, and training parameters.</a:t>
            </a:r>
          </a:p>
          <a:p>
            <a:pPr algn="l">
              <a:buFont typeface="Arial" panose="020B0604020202020204" pitchFamily="34" charset="0"/>
              <a:buChar char="•"/>
            </a:pPr>
            <a:r>
              <a:rPr lang="en-US" b="0" i="0" dirty="0">
                <a:solidFill>
                  <a:srgbClr val="161616"/>
                </a:solidFill>
                <a:effectLst/>
                <a:latin typeface="Segoe UI" panose="020B0502040204020203" pitchFamily="34" charset="0"/>
              </a:rPr>
              <a:t>Deploy trained models for on-request and batch inferencing.</a:t>
            </a:r>
          </a:p>
          <a:p>
            <a:pPr algn="l">
              <a:buFont typeface="Arial" panose="020B0604020202020204" pitchFamily="34" charset="0"/>
              <a:buChar char="•"/>
            </a:pPr>
            <a:r>
              <a:rPr lang="en-US" b="0" i="0" dirty="0">
                <a:solidFill>
                  <a:srgbClr val="161616"/>
                </a:solidFill>
                <a:effectLst/>
                <a:latin typeface="Segoe UI" panose="020B0502040204020203" pitchFamily="34" charset="0"/>
              </a:rPr>
              <a:t>Import and manage models from a comprehensive model catalog.</a:t>
            </a:r>
          </a:p>
          <a:p>
            <a:pPr marL="0" indent="0">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84A8CCA-C581-4B3F-82EE-93038335BCFF}" type="datetime8">
              <a:rPr lang="en-US" smtClean="0"/>
              <a:t>3/4/2025 11:03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90176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0" dirty="0">
                <a:cs typeface="Segoe UI"/>
              </a:rPr>
              <a:t>Instructors: we recommend you complete the exercise head of time: </a:t>
            </a:r>
            <a:r>
              <a:rPr lang="en-US" sz="900" kern="0" dirty="0">
                <a:cs typeface="Segoe UI"/>
                <a:hlinkClick r:id="rId3"/>
              </a:rPr>
              <a:t>https://microsoftlearning.github.io/mslearn-ai-fundamentals/Instructions/Labs/01-machine-learning.html</a:t>
            </a:r>
            <a:r>
              <a:rPr lang="en-US" sz="900" kern="0" dirty="0">
                <a:cs typeface="Segoe UI"/>
              </a:rPr>
              <a:t>. This is recommended as a demo to save class time and to keep students focused on the concepts rather than implementation. Train the model ahead of time. During class, you can show students the “Test the deployed service” portion. </a:t>
            </a:r>
            <a:endParaRPr lang="en-US" sz="800"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47624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dirty="0"/>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8027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about their existing level experience with Azure and cloud services in general, and if appropriate provide a quick demonstration of navigating the Azure portal at https://portal.azure.com.</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83F99BD2-0589-4ABB-930D-C41C3B1A5C15}"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0823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AI services we cover in this course focus on the areas of: </a:t>
            </a:r>
          </a:p>
          <a:p>
            <a:r>
              <a:rPr lang="en-US" dirty="0"/>
              <a:t>- Azure AI Vision, including the features Image Analysis, Face, and Optical Character Recognition </a:t>
            </a:r>
          </a:p>
          <a:p>
            <a:r>
              <a:rPr lang="en-US" dirty="0"/>
              <a:t>- Azure AI Language, including the information extraction, text summarization and classification, question answering, and conversational language understanding </a:t>
            </a:r>
          </a:p>
          <a:p>
            <a:r>
              <a:rPr lang="en-US" dirty="0"/>
              <a:t>- Azure AI Speech, including text to speech and speech to text</a:t>
            </a:r>
          </a:p>
          <a:p>
            <a:r>
              <a:rPr lang="en-US" dirty="0"/>
              <a:t>- Azure OpenAI</a:t>
            </a:r>
          </a:p>
          <a:p>
            <a:r>
              <a:rPr lang="en-US" dirty="0"/>
              <a:t>You’ll also get a chance to understand: </a:t>
            </a:r>
          </a:p>
          <a:p>
            <a:r>
              <a:rPr lang="en-US" dirty="0"/>
              <a:t>- Azure Cognitive Search </a:t>
            </a:r>
          </a:p>
          <a:p>
            <a:r>
              <a:rPr lang="en-US" dirty="0"/>
              <a:t>- Azure Machine Learning and how machine learning forms the foundation of AI’s predictive capabilities. </a:t>
            </a:r>
            <a:br>
              <a:rPr lang="en-US" dirty="0"/>
            </a:br>
            <a:endParaRPr lang="en-US" dirty="0"/>
          </a:p>
          <a:p>
            <a:endParaRPr lang="en-US" sz="900" dirty="0">
              <a:cs typeface="Segoe UI Light"/>
            </a:endParaRPr>
          </a:p>
          <a:p>
            <a:endParaRPr lang="en-US" dirty="0">
              <a:cs typeface="Segoe UI Light"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CBCD3079-423E-452F-8074-A0499ACA93C6}"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06040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It's worth spending a little more time examining </a:t>
            </a:r>
            <a:r>
              <a:rPr lang="en-US" i="1" dirty="0"/>
              <a:t>Azure AI services</a:t>
            </a:r>
            <a:r>
              <a:rPr lang="en-US" i="0" dirty="0"/>
              <a:t>, as they illustrate a pattern that is common for many AI app scenarios on Azure.</a:t>
            </a: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 use Azure AI services, you must provision a resource in your Azure subscription. This can be a standalone, service-specific resource (for example, an AI Vision resource) or a general Azure AI services resource that encapsulates multiple services. Using a standalone service-specific resource enables you to manage costs and access to that service independently of other services you may be using, while a general Azure AI services resource enables you to combine all of your AI services in a single Azure resource for centralized management.</a:t>
            </a:r>
          </a:p>
          <a:p>
            <a:endParaRPr lang="en-US" dirty="0"/>
          </a:p>
          <a:p>
            <a:r>
              <a:rPr lang="en-US" dirty="0"/>
              <a:t>Regardless of the type of resource you use, client applications will consume the services it provides by connecting to a REST endpoint (an HTTPS address to which they can submit requests) using a resource-specific key for authentication. </a:t>
            </a:r>
          </a:p>
          <a:p>
            <a:endParaRPr lang="en-US" sz="850"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58D3E45-5059-42FA-8207-F6CC389E8C6A}"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7739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Time estimates: </a:t>
            </a:r>
          </a:p>
          <a:p>
            <a:r>
              <a:rPr lang="en-US" sz="850" dirty="0">
                <a:latin typeface="Segoe UI Light"/>
                <a:cs typeface="Segoe UI Light"/>
              </a:rPr>
              <a:t>- Fundamental AI concepts: 15 minutes</a:t>
            </a:r>
          </a:p>
          <a:p>
            <a:r>
              <a:rPr lang="en-US" sz="850" dirty="0">
                <a:latin typeface="Segoe UI Light"/>
                <a:cs typeface="Segoe UI Light"/>
              </a:rPr>
              <a:t>- Fundamentals of machine learning: 30 minutes</a:t>
            </a:r>
          </a:p>
          <a:p>
            <a:r>
              <a:rPr lang="en-US" sz="850" dirty="0">
                <a:latin typeface="Segoe UI Light"/>
                <a:cs typeface="Segoe UI Light"/>
              </a:rPr>
              <a:t>- Fundamentals of Azure AI services: 15 minutes </a:t>
            </a:r>
          </a:p>
          <a:p>
            <a:r>
              <a:rPr lang="en-US" sz="850" dirty="0">
                <a:latin typeface="Segoe UI Light"/>
                <a:cs typeface="Segoe UI Light"/>
              </a:rPr>
              <a:t>- The exercise should take an additional 20 minutes.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97EDF7A-6283-436F-BD78-DFBA1213A1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3/4/2025 11:03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If necessary, demonstrate how to sign into Azure.</a:t>
            </a:r>
          </a:p>
          <a:p>
            <a:endParaRPr lang="en-US" dirty="0"/>
          </a:p>
          <a:p>
            <a:r>
              <a:rPr lang="en-US" sz="850" dirty="0">
                <a:latin typeface="Segoe UI Light"/>
                <a:cs typeface="Segoe UI Light"/>
              </a:rPr>
              <a:t>The important aspects of this exercise: </a:t>
            </a:r>
            <a:endParaRPr lang="en-US" dirty="0">
              <a:cs typeface="Segoe UI Light" pitchFamily="34" charset="0"/>
            </a:endParaRPr>
          </a:p>
          <a:p>
            <a:r>
              <a:rPr lang="en-US" sz="850" dirty="0">
                <a:latin typeface="Segoe UI Light"/>
                <a:cs typeface="Segoe UI Light"/>
              </a:rPr>
              <a:t>- Students get a sense of how services can be accessed after creating a resource</a:t>
            </a:r>
          </a:p>
          <a:p>
            <a:r>
              <a:rPr lang="en-US" sz="850" dirty="0">
                <a:latin typeface="Segoe UI Light"/>
                <a:cs typeface="Segoe UI Light"/>
              </a:rPr>
              <a:t>- Students understand where to locate the resource key and endpoint in the Azure portal</a:t>
            </a:r>
          </a:p>
          <a:p>
            <a:endParaRPr lang="en-US" sz="850" dirty="0">
              <a:cs typeface="Segoe UI Light"/>
            </a:endParaRPr>
          </a:p>
          <a:p>
            <a:r>
              <a:rPr lang="en-US" sz="850" dirty="0">
                <a:latin typeface="Segoe UI Light"/>
                <a:cs typeface="Segoe UI Light"/>
              </a:rPr>
              <a:t>Students do not need to focus on specific capabilities of the Content Safety service </a:t>
            </a:r>
            <a:endParaRPr lang="en-US" sz="850" dirty="0">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2196C4-4D29-4011-9C14-36E31C65520E}"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456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i="1" dirty="0">
                <a:latin typeface="Segoe UI Light"/>
                <a:cs typeface="Segoe UI Light"/>
              </a:rPr>
              <a:t>Allow students a few minutes to think about the questions, and then reveal the correct answers.</a:t>
            </a:r>
          </a:p>
          <a:p>
            <a:endParaRPr lang="en-US" dirty="0"/>
          </a:p>
        </p:txBody>
      </p:sp>
      <p:sp>
        <p:nvSpPr>
          <p:cNvPr id="4" name="Slide Number Placeholder 3"/>
          <p:cNvSpPr>
            <a:spLocks noGrp="1"/>
          </p:cNvSpPr>
          <p:nvPr>
            <p:ph type="sldNum" sz="quarter" idx="5"/>
          </p:nvPr>
        </p:nvSpPr>
        <p:spPr/>
        <p:txBody>
          <a:bodyPr/>
          <a:lstStyle/>
          <a:p>
            <a:fld id="{97E04F8E-88E9-481C-A2B3-C92BCE611EF5}" type="slidenum">
              <a:rPr lang="en-US" smtClean="0"/>
              <a:t>21</a:t>
            </a:fld>
            <a:endParaRPr lang="en-US"/>
          </a:p>
        </p:txBody>
      </p:sp>
    </p:spTree>
    <p:extLst>
      <p:ext uri="{BB962C8B-B14F-4D97-AF65-F5344CB8AC3E}">
        <p14:creationId xmlns:p14="http://schemas.microsoft.com/office/powerpoint/2010/main" val="341981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71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Encourage students to review the content on Learn for more information</a:t>
            </a:r>
            <a:r>
              <a:rPr lang="en-US" sz="900"/>
              <a:t>. </a:t>
            </a:r>
            <a:endParaRPr lang="en-US" sz="90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99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8551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8DE6F7-CF15-4DBA-AEBD-C895B4D14AFA}" type="datetime8">
              <a:rPr lang="en-US" smtClean="0"/>
              <a:t>3/4/2025 11:03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1808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spcAft>
                <a:spcPts val="340"/>
              </a:spcAft>
              <a:defRPr/>
            </a:pPr>
            <a:r>
              <a:rPr lang="en-US" sz="850" dirty="0">
                <a:latin typeface="Segoe UI Light"/>
                <a:cs typeface="Segoe UI Light"/>
              </a:rPr>
              <a:t>The goal of this topic is to introduce some fundamental, high-level concepts; which we'll explore in greater depth later in the course. Don’t spend too much time getting into the details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things that most humans do on a day-to-day basis, often subconsciously:</a:t>
            </a:r>
          </a:p>
          <a:p>
            <a:pPr marL="171450" indent="-171450">
              <a:buFont typeface="Arial" panose="020B0604020202020204" pitchFamily="34" charset="0"/>
              <a:buChar char="•"/>
            </a:pPr>
            <a:r>
              <a:rPr lang="en-US" dirty="0"/>
              <a:t>We make predictions or recognize patterns using the information we have available and our past experience to guide us.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intuitively know when something isn’t quite right or doesn't fit an expected pattern.</a:t>
            </a:r>
          </a:p>
          <a:p>
            <a:pPr marL="171450" indent="-171450">
              <a:buFont typeface="Arial" panose="020B0604020202020204" pitchFamily="34" charset="0"/>
              <a:buChar char="•"/>
            </a:pPr>
            <a:r>
              <a:rPr lang="en-US" dirty="0"/>
              <a:t>We use sight to experience the world visually.</a:t>
            </a:r>
          </a:p>
          <a:p>
            <a:pPr marL="171450" indent="-171450">
              <a:buFont typeface="Arial" panose="020B0604020202020204" pitchFamily="34" charset="0"/>
              <a:buChar char="•"/>
            </a:pPr>
            <a:r>
              <a:rPr lang="en-US" dirty="0"/>
              <a:t>We communicate by writing and speaking, and engage in dynamic conversations, responding appropriately.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We can extract information from multiple sources to extend our knowledge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6ADEF08-D0BF-48B3-BD1E-F1459FD5E216}"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0762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lists common workloads or "areas" of AI, which correspond to the human traits on the previous slide.</a:t>
            </a:r>
          </a:p>
          <a:p>
            <a:r>
              <a:rPr lang="en-US" dirty="0"/>
              <a:t>We'll explore each of these workloads in detail, but for now just point out that in many solutions, the workloads may overlap.</a:t>
            </a:r>
          </a:p>
          <a:p>
            <a:endParaRPr lang="en-US" dirty="0"/>
          </a:p>
          <a:p>
            <a:r>
              <a:rPr lang="en-US" dirty="0"/>
              <a:t>For example, imagine a conversational AI solution that uses a bot to process an auto insurance claim. The bot relies on some natural language processing capabilities to make sense of input such as "I want to submit a claim". It may allow users to send a photograph of a damaged vehicle, use computer vision to assess the damage, and apply a machine learning model to predict likely repair costs. The bot might also use anomaly detection to identify potentially fraudulent claims. Finally, the claims data, including forms, photographs, and other artefacts might be indexed to extract insights and create a searchable knowledge store to help manage future claims.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E9C6B570-3933-42D0-81DA-B3540CF4B6B4}"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940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sz="850" b="0" dirty="0">
                <a:solidFill>
                  <a:srgbClr val="000000"/>
                </a:solidFill>
                <a:effectLst/>
                <a:latin typeface="Consolas"/>
              </a:rPr>
              <a:t>Use the summaries below to relate these to the challenges and risks on the previous slide.</a:t>
            </a:r>
          </a:p>
          <a:p>
            <a:br>
              <a:rPr lang="en-US" sz="850" b="0" dirty="0">
                <a:effectLst/>
                <a:latin typeface="Consolas" panose="020B0609020204030204" pitchFamily="49" charset="0"/>
              </a:rPr>
            </a:br>
            <a:r>
              <a:rPr lang="en-US" sz="850" b="1" dirty="0">
                <a:solidFill>
                  <a:srgbClr val="800000"/>
                </a:solidFill>
                <a:effectLst/>
                <a:latin typeface="Consolas"/>
              </a:rPr>
              <a:t>Fairness</a:t>
            </a:r>
            <a:br>
              <a:rPr lang="en-US" sz="850" b="0" dirty="0">
                <a:effectLst/>
                <a:latin typeface="Consolas" panose="020B0609020204030204" pitchFamily="49" charset="0"/>
              </a:rPr>
            </a:br>
            <a:r>
              <a:rPr lang="en-US" sz="850" b="0" dirty="0">
                <a:solidFill>
                  <a:srgbClr val="000000"/>
                </a:solidFill>
                <a:effectLst/>
                <a:latin typeface="Consolas"/>
              </a:rPr>
              <a:t>AI systems should treat all people fairly. For example, suppose you create a machine learning model to support a loan approval application for a bank. The model should make predictions of whether the loan should be approved without incorporating any bias based on gender, ethnicity, or other factors that might result in an unfair advantage or disadvantage to specific groups of applicants.</a:t>
            </a:r>
            <a:endParaRPr lang="en-US" sz="850" dirty="0">
              <a:latin typeface="Consolas"/>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endParaRPr lang="en-US" sz="850"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B986ABA6-71EF-40D3-AC2B-6067001DCDC6}" type="datetime8">
              <a:rPr lang="en-US" smtClean="0"/>
              <a:t>3/4/2025 11:03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goal of this topic is to introduce some fundamental, high-level concepts. Students do not need to memorize the mechanics of deep learning or know the algorithms used for different types of machine learning. The focus is to show how machine learning models can support inferencing tasks. That way, in the third section on Azure AI services, students can connect the building blocks of machine learning with AI services.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365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61616"/>
                </a:solidFill>
                <a:effectLst/>
                <a:latin typeface="Segoe UI" panose="020B0502040204020203" pitchFamily="34" charset="0"/>
              </a:rPr>
              <a:t>The training data consists of past observations. In most cases, the observations include the observed attributes or </a:t>
            </a:r>
            <a:r>
              <a:rPr lang="en-US" b="0" i="1" dirty="0">
                <a:solidFill>
                  <a:srgbClr val="161616"/>
                </a:solidFill>
                <a:effectLst/>
                <a:latin typeface="Segoe UI" panose="020B0502040204020203" pitchFamily="34" charset="0"/>
              </a:rPr>
              <a:t>features</a:t>
            </a:r>
            <a:r>
              <a:rPr lang="en-US" b="0" i="0" dirty="0">
                <a:solidFill>
                  <a:srgbClr val="161616"/>
                </a:solidFill>
                <a:effectLst/>
                <a:latin typeface="Segoe UI" panose="020B0502040204020203" pitchFamily="34" charset="0"/>
              </a:rPr>
              <a:t> of the thing being observed, and the known value of the thing you want to train a model to predict (known as the </a:t>
            </a:r>
            <a:r>
              <a:rPr lang="en-US" b="0" i="1" dirty="0">
                <a:solidFill>
                  <a:srgbClr val="161616"/>
                </a:solidFill>
                <a:effectLst/>
                <a:latin typeface="Segoe UI" panose="020B0502040204020203" pitchFamily="34" charset="0"/>
              </a:rPr>
              <a:t>label</a:t>
            </a:r>
            <a:r>
              <a:rPr lang="en-US" b="0" i="0" dirty="0">
                <a:solidFill>
                  <a:srgbClr val="161616"/>
                </a:solidFill>
                <a:effectLst/>
                <a:latin typeface="Segoe UI" panose="020B0502040204020203" pitchFamily="34" charset="0"/>
              </a:rPr>
              <a:t>). In mathematical terms, you'll often see the features referred to using the shorthand variable name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and the label referred to as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Usually, an observation consists of multiple feature values, so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is actually a </a:t>
            </a:r>
            <a:r>
              <a:rPr lang="en-US" b="0" i="1" dirty="0">
                <a:solidFill>
                  <a:srgbClr val="161616"/>
                </a:solidFill>
                <a:effectLst/>
                <a:latin typeface="Segoe UI" panose="020B0502040204020203" pitchFamily="34" charset="0"/>
              </a:rPr>
              <a:t>vector</a:t>
            </a:r>
            <a:r>
              <a:rPr lang="en-US" b="0" i="0" dirty="0">
                <a:solidFill>
                  <a:srgbClr val="161616"/>
                </a:solidFill>
                <a:effectLst/>
                <a:latin typeface="Segoe UI" panose="020B0502040204020203" pitchFamily="34" charset="0"/>
              </a:rPr>
              <a:t> (an array with multiple values), like this: </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1</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2</a:t>
            </a:r>
            <a:r>
              <a:rPr lang="en-US" b="1" i="1" dirty="0">
                <a:solidFill>
                  <a:srgbClr val="161616"/>
                </a:solidFill>
                <a:effectLst/>
                <a:latin typeface="Segoe UI" panose="020B0502040204020203" pitchFamily="34" charset="0"/>
              </a:rPr>
              <a:t>,x</a:t>
            </a:r>
            <a:r>
              <a:rPr lang="en-US" b="1" i="1" baseline="-25000" dirty="0">
                <a:solidFill>
                  <a:srgbClr val="161616"/>
                </a:solidFill>
                <a:effectLst/>
                <a:latin typeface="Segoe UI" panose="020B0502040204020203" pitchFamily="34" charset="0"/>
              </a:rPr>
              <a:t>3</a:t>
            </a:r>
            <a:r>
              <a:rPr lang="en-US" b="1" i="1" dirty="0">
                <a:solidFill>
                  <a:srgbClr val="161616"/>
                </a:solidFill>
                <a:effectLst/>
                <a:latin typeface="Segoe UI" panose="020B0502040204020203" pitchFamily="34" charset="0"/>
              </a:rPr>
              <a:t>,...]</a:t>
            </a:r>
            <a:r>
              <a:rPr lang="en-US" b="0" i="0" dirty="0">
                <a:solidFill>
                  <a:srgbClr val="161616"/>
                </a:solidFill>
                <a:effectLst/>
                <a:latin typeface="Segoe UI" panose="020B0502040204020203" pitchFamily="34" charset="0"/>
              </a:rPr>
              <a:t>.</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 An </a:t>
            </a:r>
            <a:r>
              <a:rPr lang="en-US" b="0" i="1" dirty="0">
                <a:solidFill>
                  <a:srgbClr val="161616"/>
                </a:solidFill>
                <a:effectLst/>
                <a:latin typeface="Segoe UI" panose="020B0502040204020203" pitchFamily="34" charset="0"/>
              </a:rPr>
              <a:t>algorithm</a:t>
            </a:r>
            <a:r>
              <a:rPr lang="en-US" b="0" i="0" dirty="0">
                <a:solidFill>
                  <a:srgbClr val="161616"/>
                </a:solidFill>
                <a:effectLst/>
                <a:latin typeface="Segoe UI" panose="020B0502040204020203" pitchFamily="34" charset="0"/>
              </a:rPr>
              <a:t> is applied to the data to try to determine a relationship between the features and the label, and generalize that relationship as a calculation that can be performed on </a:t>
            </a:r>
            <a:r>
              <a:rPr lang="en-US" b="1" i="1" dirty="0">
                <a:solidFill>
                  <a:srgbClr val="161616"/>
                </a:solidFill>
                <a:effectLst/>
                <a:latin typeface="Segoe UI" panose="020B0502040204020203" pitchFamily="34" charset="0"/>
              </a:rPr>
              <a:t>x</a:t>
            </a:r>
            <a:r>
              <a:rPr lang="en-US" b="0" i="0" dirty="0">
                <a:solidFill>
                  <a:srgbClr val="161616"/>
                </a:solidFill>
                <a:effectLst/>
                <a:latin typeface="Segoe UI" panose="020B0502040204020203" pitchFamily="34" charset="0"/>
              </a:rPr>
              <a:t> to calculate </a:t>
            </a:r>
            <a:r>
              <a:rPr lang="en-US" b="1" i="1" dirty="0">
                <a:solidFill>
                  <a:srgbClr val="161616"/>
                </a:solidFill>
                <a:effectLst/>
                <a:latin typeface="Segoe UI" panose="020B0502040204020203" pitchFamily="34" charset="0"/>
              </a:rPr>
              <a:t>y</a:t>
            </a:r>
            <a:r>
              <a:rPr lang="en-US" b="0" i="0" dirty="0">
                <a:solidFill>
                  <a:srgbClr val="161616"/>
                </a:solidFill>
                <a:effectLst/>
                <a:latin typeface="Segoe UI" panose="020B0502040204020203" pitchFamily="34" charset="0"/>
              </a:rPr>
              <a:t>. The specific algorithm used depends on the kind of predictive problem you're trying to solve (more about this later), but the basic principle is to try to </a:t>
            </a:r>
            <a:r>
              <a:rPr lang="en-US" b="0" i="1" dirty="0">
                <a:solidFill>
                  <a:srgbClr val="161616"/>
                </a:solidFill>
                <a:effectLst/>
                <a:latin typeface="Segoe UI" panose="020B0502040204020203" pitchFamily="34" charset="0"/>
              </a:rPr>
              <a:t>fit</a:t>
            </a:r>
            <a:r>
              <a:rPr lang="en-US" b="0" i="0" dirty="0">
                <a:solidFill>
                  <a:srgbClr val="161616"/>
                </a:solidFill>
                <a:effectLst/>
                <a:latin typeface="Segoe UI" panose="020B0502040204020203" pitchFamily="34" charset="0"/>
              </a:rPr>
              <a:t> the data to a function in which the values of the features can be used to calculate the label.</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The result of the algorithm is a </a:t>
            </a:r>
            <a:r>
              <a:rPr lang="en-US" b="0" i="1" dirty="0">
                <a:solidFill>
                  <a:srgbClr val="161616"/>
                </a:solidFill>
                <a:effectLst/>
                <a:latin typeface="Segoe UI" panose="020B0502040204020203" pitchFamily="34" charset="0"/>
              </a:rPr>
              <a:t>model</a:t>
            </a:r>
            <a:r>
              <a:rPr lang="en-US" b="0" i="0" dirty="0">
                <a:solidFill>
                  <a:srgbClr val="161616"/>
                </a:solidFill>
                <a:effectLst/>
                <a:latin typeface="Segoe UI" panose="020B0502040204020203" pitchFamily="34" charset="0"/>
              </a:rPr>
              <a:t> that encapsulates the calculation derived by the algorithm as a </a:t>
            </a:r>
            <a:r>
              <a:rPr lang="en-US" b="0" i="1" dirty="0">
                <a:solidFill>
                  <a:srgbClr val="161616"/>
                </a:solidFill>
                <a:effectLst/>
                <a:latin typeface="Segoe UI" panose="020B0502040204020203" pitchFamily="34" charset="0"/>
              </a:rPr>
              <a:t>function</a:t>
            </a:r>
            <a:r>
              <a:rPr lang="en-US" b="0" i="0" dirty="0">
                <a:solidFill>
                  <a:srgbClr val="161616"/>
                </a:solidFill>
                <a:effectLst/>
                <a:latin typeface="Segoe UI" panose="020B0502040204020203" pitchFamily="34" charset="0"/>
              </a:rPr>
              <a:t> - let's call it </a:t>
            </a:r>
            <a:r>
              <a:rPr lang="en-US" b="1" i="1" dirty="0">
                <a:solidFill>
                  <a:srgbClr val="161616"/>
                </a:solidFill>
                <a:effectLst/>
                <a:latin typeface="Segoe UI" panose="020B0502040204020203" pitchFamily="34" charset="0"/>
              </a:rPr>
              <a:t>f</a:t>
            </a:r>
            <a:r>
              <a:rPr lang="en-US" b="0" i="0" dirty="0">
                <a:solidFill>
                  <a:srgbClr val="161616"/>
                </a:solidFill>
                <a:effectLst/>
                <a:latin typeface="Segoe UI" panose="020B0502040204020203" pitchFamily="34" charset="0"/>
              </a:rPr>
              <a:t>. In mathematical notation: </a:t>
            </a:r>
            <a:r>
              <a:rPr lang="en-US" b="1" i="1" dirty="0">
                <a:solidFill>
                  <a:srgbClr val="161616"/>
                </a:solidFill>
                <a:effectLst/>
                <a:latin typeface="Segoe UI" panose="020B0502040204020203" pitchFamily="34" charset="0"/>
              </a:rPr>
              <a:t>y = f(x)</a:t>
            </a:r>
            <a:endParaRPr lang="en-US" b="0" i="0" dirty="0">
              <a:solidFill>
                <a:srgbClr val="161616"/>
              </a:solidFill>
              <a:effectLst/>
              <a:latin typeface="Segoe UI" panose="020B0502040204020203" pitchFamily="34" charset="0"/>
            </a:endParaRP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en-US" b="0" i="0" dirty="0">
                <a:solidFill>
                  <a:srgbClr val="161616"/>
                </a:solidFill>
                <a:effectLst/>
                <a:latin typeface="Segoe UI" panose="020B0502040204020203" pitchFamily="34" charset="0"/>
              </a:rPr>
              <a:t>Now that the </a:t>
            </a:r>
            <a:r>
              <a:rPr lang="en-US" b="0" i="1" dirty="0">
                <a:solidFill>
                  <a:srgbClr val="161616"/>
                </a:solidFill>
                <a:effectLst/>
                <a:latin typeface="Segoe UI" panose="020B0502040204020203" pitchFamily="34" charset="0"/>
              </a:rPr>
              <a:t>training</a:t>
            </a:r>
            <a:r>
              <a:rPr lang="en-US" b="0" i="0" dirty="0">
                <a:solidFill>
                  <a:srgbClr val="161616"/>
                </a:solidFill>
                <a:effectLst/>
                <a:latin typeface="Segoe UI" panose="020B0502040204020203" pitchFamily="34" charset="0"/>
              </a:rPr>
              <a:t> phase is complete, the trained model can be used for </a:t>
            </a:r>
            <a:r>
              <a:rPr lang="en-US" b="0" i="1" dirty="0">
                <a:solidFill>
                  <a:srgbClr val="161616"/>
                </a:solidFill>
                <a:effectLst/>
                <a:latin typeface="Segoe UI" panose="020B0502040204020203" pitchFamily="34" charset="0"/>
              </a:rPr>
              <a:t>inferencing</a:t>
            </a:r>
            <a:r>
              <a:rPr lang="en-US" b="0" i="0" dirty="0">
                <a:solidFill>
                  <a:srgbClr val="161616"/>
                </a:solidFill>
                <a:effectLst/>
                <a:latin typeface="Segoe UI" panose="020B0502040204020203" pitchFamily="34" charset="0"/>
              </a:rPr>
              <a:t>. The model is essentially a software program that encapsulates the function produced by the training process. You can input a set of feature values, and receive as an output a prediction of the corresponding label. Because the output from the model is a prediction that was calculated by the function, and not an observed value, you'll often see the output from the function shown as </a:t>
            </a:r>
            <a:r>
              <a:rPr lang="en-US" b="1" i="1" dirty="0">
                <a:solidFill>
                  <a:srgbClr val="161616"/>
                </a:solidFill>
                <a:effectLst/>
                <a:latin typeface="Segoe UI" panose="020B0502040204020203" pitchFamily="34" charset="0"/>
              </a:rPr>
              <a:t>ŷ</a:t>
            </a:r>
            <a:r>
              <a:rPr lang="en-US" b="0" i="0" dirty="0">
                <a:solidFill>
                  <a:srgbClr val="161616"/>
                </a:solidFill>
                <a:effectLst/>
                <a:latin typeface="Segoe UI" panose="020B0502040204020203" pitchFamily="34" charset="0"/>
              </a:rPr>
              <a:t> (which is rather delightfully verbalized as "y-hat").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A236AED-A283-4188-AA60-198ABF87D043}" type="datetime8">
              <a:rPr lang="en-US" smtClean="0"/>
              <a:t>3/4/2025 11:03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0951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1977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6547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417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43563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6072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6701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324174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6535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559383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38558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83093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123482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5924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53254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397573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287061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869892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31399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5352387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315666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5021829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3509964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445562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2620960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5263301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530785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495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45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3821715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301190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3867610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5616153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00791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9163005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36067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202154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5827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526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18292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944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712024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636053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3736600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13742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43347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8421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95135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287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88" r:id="rId24"/>
    <p:sldLayoutId id="2147484889" r:id="rId25"/>
    <p:sldLayoutId id="2147484890" r:id="rId26"/>
    <p:sldLayoutId id="2147484864" r:id="rId27"/>
    <p:sldLayoutId id="2147484865" r:id="rId28"/>
    <p:sldLayoutId id="2147484866" r:id="rId29"/>
    <p:sldLayoutId id="2147484867" r:id="rId30"/>
    <p:sldLayoutId id="2147484868" r:id="rId31"/>
    <p:sldLayoutId id="2147484869" r:id="rId32"/>
    <p:sldLayoutId id="2147484870" r:id="rId33"/>
    <p:sldLayoutId id="2147484871" r:id="rId34"/>
    <p:sldLayoutId id="2147484872" r:id="rId35"/>
    <p:sldLayoutId id="2147484873" r:id="rId36"/>
    <p:sldLayoutId id="2147484874" r:id="rId37"/>
    <p:sldLayoutId id="2147484875" r:id="rId38"/>
    <p:sldLayoutId id="2147484876" r:id="rId39"/>
    <p:sldLayoutId id="2147484877" r:id="rId40"/>
    <p:sldLayoutId id="2147484878" r:id="rId41"/>
    <p:sldLayoutId id="2147484879" r:id="rId42"/>
    <p:sldLayoutId id="2147484880" r:id="rId43"/>
    <p:sldLayoutId id="2147484881" r:id="rId44"/>
    <p:sldLayoutId id="2147484882" r:id="rId45"/>
    <p:sldLayoutId id="2147484883" r:id="rId46"/>
    <p:sldLayoutId id="2147484884" r:id="rId47"/>
    <p:sldLayoutId id="2147484885" r:id="rId48"/>
    <p:sldLayoutId id="2147484891" r:id="rId49"/>
    <p:sldLayoutId id="2147484892" r:id="rId50"/>
    <p:sldLayoutId id="2147484893" r:id="rId51"/>
    <p:sldLayoutId id="2147484886" r:id="rId52"/>
    <p:sldLayoutId id="2147484887" r:id="rId53"/>
    <p:sldLayoutId id="2147484894"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svg"/><Relationship Id="rId39" Type="http://schemas.openxmlformats.org/officeDocument/2006/relationships/image" Target="../media/image91.png"/><Relationship Id="rId21" Type="http://schemas.openxmlformats.org/officeDocument/2006/relationships/image" Target="../media/image73.png"/><Relationship Id="rId34" Type="http://schemas.openxmlformats.org/officeDocument/2006/relationships/image" Target="../media/image86.sv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90.svg"/><Relationship Id="rId2" Type="http://schemas.openxmlformats.org/officeDocument/2006/relationships/notesSlide" Target="../notesSlides/notesSlide10.xml"/><Relationship Id="rId16" Type="http://schemas.openxmlformats.org/officeDocument/2006/relationships/image" Target="../media/image68.svg"/><Relationship Id="rId20" Type="http://schemas.openxmlformats.org/officeDocument/2006/relationships/image" Target="../media/image72.svg"/><Relationship Id="rId29" Type="http://schemas.openxmlformats.org/officeDocument/2006/relationships/image" Target="../media/image81.png"/><Relationship Id="rId1" Type="http://schemas.openxmlformats.org/officeDocument/2006/relationships/slideLayout" Target="../slideLayouts/slideLayout54.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svg"/><Relationship Id="rId32" Type="http://schemas.openxmlformats.org/officeDocument/2006/relationships/image" Target="../media/image84.svg"/><Relationship Id="rId37" Type="http://schemas.openxmlformats.org/officeDocument/2006/relationships/image" Target="../media/image89.png"/><Relationship Id="rId40" Type="http://schemas.openxmlformats.org/officeDocument/2006/relationships/image" Target="../media/image92.sv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svg"/><Relationship Id="rId36" Type="http://schemas.openxmlformats.org/officeDocument/2006/relationships/image" Target="../media/image88.svg"/><Relationship Id="rId10" Type="http://schemas.openxmlformats.org/officeDocument/2006/relationships/image" Target="../media/image62.svg"/><Relationship Id="rId19" Type="http://schemas.openxmlformats.org/officeDocument/2006/relationships/image" Target="../media/image71.png"/><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87.png"/><Relationship Id="rId8" Type="http://schemas.openxmlformats.org/officeDocument/2006/relationships/image" Target="../media/image60.svg"/><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94.svg"/><Relationship Id="rId4" Type="http://schemas.openxmlformats.org/officeDocument/2006/relationships/image" Target="../media/image50.sv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97.svg"/><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87.png"/><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88.svg"/><Relationship Id="rId9"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7.xml"/><Relationship Id="rId5" Type="http://schemas.openxmlformats.org/officeDocument/2006/relationships/hyperlink" Target="https://go.microsoft.com/fwlink/?linkid=2250144" TargetMode="Externa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1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19.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1.sv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26.svg"/><Relationship Id="rId11" Type="http://schemas.openxmlformats.org/officeDocument/2006/relationships/image" Target="../media/image120.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hyperlink" Target="https://go.microsoft.com/fwlink/?linkid=2250253" TargetMode="Externa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 Id="rId5" Type="http://schemas.openxmlformats.org/officeDocument/2006/relationships/image" Target="../media/image132.sv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8.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3429000"/>
            <a:ext cx="6197936" cy="1231106"/>
          </a:xfrm>
        </p:spPr>
        <p:txBody>
          <a:bodyPr/>
          <a:lstStyle/>
          <a:p>
            <a:r>
              <a:rPr lang="it-IT" dirty="0"/>
              <a:t>Microsoft Azure AI Fundamentals: AI Overview</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92443"/>
          </a:xfrm>
        </p:spPr>
        <p:txBody>
          <a:bodyPr/>
          <a:lstStyle/>
          <a:p>
            <a:r>
              <a:rPr lang="en-US" spc="0" dirty="0">
                <a:solidFill>
                  <a:schemeClr val="tx1"/>
                </a:solidFill>
                <a:cs typeface="Segoe UI Semibold" panose="020B0502040204020203" pitchFamily="34" charset="0"/>
              </a:rPr>
              <a:t>Types of machine learning</a:t>
            </a:r>
          </a:p>
        </p:txBody>
      </p:sp>
      <p:sp>
        <p:nvSpPr>
          <p:cNvPr id="9" name="TextBox 8">
            <a:extLst>
              <a:ext uri="{FF2B5EF4-FFF2-40B4-BE49-F238E27FC236}">
                <a16:creationId xmlns:a16="http://schemas.microsoft.com/office/drawing/2014/main" id="{EF74FD7A-7FD1-4BBE-A936-FAC9C1A81E97}"/>
              </a:ext>
            </a:extLst>
          </p:cNvPr>
          <p:cNvSpPr txBox="1"/>
          <p:nvPr/>
        </p:nvSpPr>
        <p:spPr>
          <a:xfrm>
            <a:off x="4519703" y="958286"/>
            <a:ext cx="2702019"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Machine </a:t>
            </a:r>
            <a:r>
              <a:rPr lang="en-US" sz="2400" dirty="0">
                <a:gradFill>
                  <a:gsLst>
                    <a:gs pos="2917">
                      <a:srgbClr val="1A1A1A"/>
                    </a:gs>
                    <a:gs pos="30000">
                      <a:srgbClr val="1A1A1A"/>
                    </a:gs>
                  </a:gsLst>
                  <a:lin ang="5400000" scaled="0"/>
                </a:gradFill>
                <a:latin typeface="Segoe UI"/>
              </a:rPr>
              <a:t>L</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earning</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1054C4F-0857-4AD2-AC53-FE896774DE51}"/>
              </a:ext>
            </a:extLst>
          </p:cNvPr>
          <p:cNvSpPr txBox="1"/>
          <p:nvPr/>
        </p:nvSpPr>
        <p:spPr>
          <a:xfrm>
            <a:off x="1566897" y="2016774"/>
            <a:ext cx="391825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includes known labels</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626575D1-E9E0-46D1-A0D9-CD3B747E3F72}"/>
              </a:ext>
            </a:extLst>
          </p:cNvPr>
          <p:cNvSpPr txBox="1"/>
          <p:nvPr/>
        </p:nvSpPr>
        <p:spPr>
          <a:xfrm>
            <a:off x="6108417" y="2016774"/>
            <a:ext cx="427091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Unsupervised machine learning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Training data is unlabeled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09A8F486-CC70-44FD-AF63-59FA10A1339E}"/>
              </a:ext>
              <a:ext uri="{C183D7F6-B498-43B3-948B-1728B52AA6E4}">
                <adec:decorative xmlns:adec="http://schemas.microsoft.com/office/drawing/2017/decorative" val="1"/>
              </a:ext>
            </a:extLst>
          </p:cNvPr>
          <p:cNvSpPr/>
          <p:nvPr/>
        </p:nvSpPr>
        <p:spPr>
          <a:xfrm rot="5400000">
            <a:off x="5561985" y="-73354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4DC855F-2DAA-4E6F-A33E-DE30D1F060E2}"/>
              </a:ext>
              <a:ext uri="{C183D7F6-B498-43B3-948B-1728B52AA6E4}">
                <adec:decorative xmlns:adec="http://schemas.microsoft.com/office/drawing/2017/decorative" val="1"/>
              </a:ext>
            </a:extLst>
          </p:cNvPr>
          <p:cNvSpPr/>
          <p:nvPr/>
        </p:nvSpPr>
        <p:spPr>
          <a:xfrm rot="5400000">
            <a:off x="3490428" y="851431"/>
            <a:ext cx="442464" cy="4499683"/>
          </a:xfrm>
          <a:prstGeom prst="leftBrace">
            <a:avLst>
              <a:gd name="adj1" fmla="val 8333"/>
              <a:gd name="adj2" fmla="val 5851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264956C-5257-408D-8C82-8FADAD9476E4}"/>
              </a:ext>
            </a:extLst>
          </p:cNvPr>
          <p:cNvSpPr txBox="1"/>
          <p:nvPr/>
        </p:nvSpPr>
        <p:spPr>
          <a:xfrm>
            <a:off x="400327" y="3382567"/>
            <a:ext cx="2411558"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Regression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numeric value</a:t>
            </a:r>
          </a:p>
        </p:txBody>
      </p:sp>
      <p:sp>
        <p:nvSpPr>
          <p:cNvPr id="25" name="TextBox 24">
            <a:extLst>
              <a:ext uri="{FF2B5EF4-FFF2-40B4-BE49-F238E27FC236}">
                <a16:creationId xmlns:a16="http://schemas.microsoft.com/office/drawing/2014/main" id="{813FD0DA-ABF6-48D1-83CF-77BF35BD1F0B}"/>
              </a:ext>
            </a:extLst>
          </p:cNvPr>
          <p:cNvSpPr txBox="1"/>
          <p:nvPr/>
        </p:nvSpPr>
        <p:spPr>
          <a:xfrm>
            <a:off x="428081" y="5130760"/>
            <a:ext cx="228988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number of ice creams sold based on day, season, and weather </a:t>
            </a:r>
          </a:p>
        </p:txBody>
      </p:sp>
      <p:sp>
        <p:nvSpPr>
          <p:cNvPr id="13" name="TextBox 12">
            <a:extLst>
              <a:ext uri="{FF2B5EF4-FFF2-40B4-BE49-F238E27FC236}">
                <a16:creationId xmlns:a16="http://schemas.microsoft.com/office/drawing/2014/main" id="{2D9BD4D4-1011-4907-A6A5-E0948BA9417D}"/>
              </a:ext>
            </a:extLst>
          </p:cNvPr>
          <p:cNvSpPr txBox="1"/>
          <p:nvPr/>
        </p:nvSpPr>
        <p:spPr>
          <a:xfrm>
            <a:off x="4340832" y="3390559"/>
            <a:ext cx="3391762"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a categorization (or </a:t>
            </a:r>
            <a:r>
              <a:rPr kumimoji="0" lang="en-US" sz="18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class</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D6247A42-52DD-99AD-D873-AF9A91FD3471}"/>
              </a:ext>
            </a:extLst>
          </p:cNvPr>
          <p:cNvSpPr txBox="1"/>
          <p:nvPr/>
        </p:nvSpPr>
        <p:spPr>
          <a:xfrm>
            <a:off x="3352032" y="4482165"/>
            <a:ext cx="2207976"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Binary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or </a:t>
            </a:r>
            <a:r>
              <a:rPr kumimoji="0" lang="en-US" sz="16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is not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 class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07D95C10-8A8F-4004-A843-E460CF8BC18E}"/>
              </a:ext>
            </a:extLst>
          </p:cNvPr>
          <p:cNvSpPr txBox="1"/>
          <p:nvPr/>
        </p:nvSpPr>
        <p:spPr>
          <a:xfrm>
            <a:off x="3130388" y="5899714"/>
            <a:ext cx="308487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whether a patient is at-risk for diabetes based on clinical data</a:t>
            </a:r>
          </a:p>
        </p:txBody>
      </p:sp>
      <p:sp>
        <p:nvSpPr>
          <p:cNvPr id="103" name="TextBox 102">
            <a:extLst>
              <a:ext uri="{FF2B5EF4-FFF2-40B4-BE49-F238E27FC236}">
                <a16:creationId xmlns:a16="http://schemas.microsoft.com/office/drawing/2014/main" id="{71A46E14-CAAE-8028-CDFC-89F6598F4A80}"/>
              </a:ext>
            </a:extLst>
          </p:cNvPr>
          <p:cNvSpPr txBox="1"/>
          <p:nvPr/>
        </p:nvSpPr>
        <p:spPr>
          <a:xfrm>
            <a:off x="6067224" y="4487345"/>
            <a:ext cx="277108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Multiclass classification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Label is one of multiple classes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6EB272EB-0FB4-BEEB-A755-8D5AD0773371}"/>
              </a:ext>
            </a:extLst>
          </p:cNvPr>
          <p:cNvSpPr txBox="1"/>
          <p:nvPr/>
        </p:nvSpPr>
        <p:spPr>
          <a:xfrm>
            <a:off x="6553297" y="5910443"/>
            <a:ext cx="285456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Predict the species of a penguin based on its measurements</a:t>
            </a:r>
          </a:p>
        </p:txBody>
      </p:sp>
      <p:sp>
        <p:nvSpPr>
          <p:cNvPr id="14" name="TextBox 13">
            <a:extLst>
              <a:ext uri="{FF2B5EF4-FFF2-40B4-BE49-F238E27FC236}">
                <a16:creationId xmlns:a16="http://schemas.microsoft.com/office/drawing/2014/main" id="{4FCD2969-A9A6-43AB-AEEE-ADF951DD4332}"/>
              </a:ext>
            </a:extLst>
          </p:cNvPr>
          <p:cNvSpPr txBox="1"/>
          <p:nvPr/>
        </p:nvSpPr>
        <p:spPr>
          <a:xfrm>
            <a:off x="8541822" y="3382567"/>
            <a:ext cx="3549049" cy="6463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Clustering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Similar items are grouped together</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23B63186-749E-4EA8-A26A-577705C1D0AA}"/>
              </a:ext>
            </a:extLst>
          </p:cNvPr>
          <p:cNvSpPr txBox="1"/>
          <p:nvPr/>
        </p:nvSpPr>
        <p:spPr>
          <a:xfrm>
            <a:off x="9041569" y="5373995"/>
            <a:ext cx="2854566"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Separate plants into groups based on common characteristics</a:t>
            </a:r>
          </a:p>
        </p:txBody>
      </p:sp>
      <p:cxnSp>
        <p:nvCxnSpPr>
          <p:cNvPr id="16" name="Connector: Elbow 15">
            <a:extLst>
              <a:ext uri="{FF2B5EF4-FFF2-40B4-BE49-F238E27FC236}">
                <a16:creationId xmlns:a16="http://schemas.microsoft.com/office/drawing/2014/main" id="{19E5C379-E3F4-4C93-AD4F-C91D794A32F5}"/>
              </a:ext>
              <a:ext uri="{C183D7F6-B498-43B3-948B-1728B52AA6E4}">
                <adec:decorative xmlns:adec="http://schemas.microsoft.com/office/drawing/2017/decorative" val="1"/>
              </a:ext>
            </a:extLst>
          </p:cNvPr>
          <p:cNvCxnSpPr>
            <a:cxnSpLocks/>
            <a:stCxn id="5" idx="2"/>
            <a:endCxn id="14" idx="0"/>
          </p:cNvCxnSpPr>
          <p:nvPr/>
        </p:nvCxnSpPr>
        <p:spPr>
          <a:xfrm rot="16200000" flipH="1">
            <a:off x="9058879" y="2125098"/>
            <a:ext cx="442463" cy="2072473"/>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5872639D-C62D-4003-ABE6-138A6F4944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326096"/>
            <a:ext cx="835475" cy="779437"/>
          </a:xfrm>
          <a:prstGeom prst="rect">
            <a:avLst/>
          </a:prstGeom>
        </p:spPr>
      </p:pic>
      <p:grpSp>
        <p:nvGrpSpPr>
          <p:cNvPr id="83" name="Group 82">
            <a:extLst>
              <a:ext uri="{FF2B5EF4-FFF2-40B4-BE49-F238E27FC236}">
                <a16:creationId xmlns:a16="http://schemas.microsoft.com/office/drawing/2014/main" id="{E9A5CE58-E3CC-6217-67E7-95274F35E689}"/>
              </a:ext>
              <a:ext uri="{C183D7F6-B498-43B3-948B-1728B52AA6E4}">
                <adec:decorative xmlns:adec="http://schemas.microsoft.com/office/drawing/2017/decorative" val="1"/>
              </a:ext>
            </a:extLst>
          </p:cNvPr>
          <p:cNvGrpSpPr/>
          <p:nvPr/>
        </p:nvGrpSpPr>
        <p:grpSpPr>
          <a:xfrm>
            <a:off x="766668" y="3908514"/>
            <a:ext cx="764153" cy="980252"/>
            <a:chOff x="728567" y="4366015"/>
            <a:chExt cx="914479" cy="1173089"/>
          </a:xfrm>
        </p:grpSpPr>
        <p:pic>
          <p:nvPicPr>
            <p:cNvPr id="75" name="Picture 74">
              <a:extLst>
                <a:ext uri="{FF2B5EF4-FFF2-40B4-BE49-F238E27FC236}">
                  <a16:creationId xmlns:a16="http://schemas.microsoft.com/office/drawing/2014/main" id="{BB4C9AAC-BAF2-ABF4-57C0-571B39DAC9D5}"/>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0A30A875-13E9-B3A6-FE1D-FD616C2D5D34}"/>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491DDF34-D169-7E85-95C7-3D3BCF87D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556F9ED-5BC4-82E9-0F51-07F4F1764742}"/>
                  </a:ext>
                </a:extLst>
              </p:cNvPr>
              <p:cNvSpPr txBox="1"/>
              <p:nvPr/>
            </p:nvSpPr>
            <p:spPr>
              <a:xfrm>
                <a:off x="1341719" y="5255849"/>
                <a:ext cx="96180" cy="215444"/>
              </a:xfrm>
              <a:prstGeom prst="rect">
                <a:avLst/>
              </a:prstGeom>
              <a:noFill/>
            </p:spPr>
            <p:txBody>
              <a:bodyPr wrap="none" lIns="0" tIns="0" rIns="0" bIns="0" rtlCol="0">
                <a:spAutoFit/>
              </a:bodyPr>
              <a:lstStyle/>
              <a:p>
                <a:pPr algn="l"/>
                <a:r>
                  <a:rPr lang="en-US" sz="1400" dirty="0">
                    <a:solidFill>
                      <a:srgbClr val="FF0000"/>
                    </a:solidFill>
                  </a:rPr>
                  <a:t>5</a:t>
                </a:r>
              </a:p>
            </p:txBody>
          </p:sp>
        </p:grpSp>
      </p:grpSp>
      <p:grpSp>
        <p:nvGrpSpPr>
          <p:cNvPr id="101" name="Group 100">
            <a:extLst>
              <a:ext uri="{FF2B5EF4-FFF2-40B4-BE49-F238E27FC236}">
                <a16:creationId xmlns:a16="http://schemas.microsoft.com/office/drawing/2014/main" id="{15F68ED2-28C9-D0FF-A6CE-94592EB5FE07}"/>
              </a:ext>
              <a:ext uri="{C183D7F6-B498-43B3-948B-1728B52AA6E4}">
                <adec:decorative xmlns:adec="http://schemas.microsoft.com/office/drawing/2017/decorative" val="1"/>
              </a:ext>
            </a:extLst>
          </p:cNvPr>
          <p:cNvGrpSpPr/>
          <p:nvPr/>
        </p:nvGrpSpPr>
        <p:grpSpPr>
          <a:xfrm>
            <a:off x="3517128" y="5185329"/>
            <a:ext cx="654620" cy="646331"/>
            <a:chOff x="4352446" y="4406348"/>
            <a:chExt cx="871915" cy="860875"/>
          </a:xfrm>
        </p:grpSpPr>
        <p:grpSp>
          <p:nvGrpSpPr>
            <p:cNvPr id="26" name="features">
              <a:extLst>
                <a:ext uri="{FF2B5EF4-FFF2-40B4-BE49-F238E27FC236}">
                  <a16:creationId xmlns:a16="http://schemas.microsoft.com/office/drawing/2014/main" id="{79AF7CBD-A109-4270-B3D2-689A24481059}"/>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0157680F-AF71-4AFA-8127-568FDBAF9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59">
                <a:off x="903777" y="3854959"/>
                <a:ext cx="626322" cy="626322"/>
              </a:xfrm>
              <a:prstGeom prst="rect">
                <a:avLst/>
              </a:prstGeom>
            </p:spPr>
          </p:pic>
          <p:pic>
            <p:nvPicPr>
              <p:cNvPr id="28" name="Graphic 27" descr="Scale">
                <a:extLst>
                  <a:ext uri="{FF2B5EF4-FFF2-40B4-BE49-F238E27FC236}">
                    <a16:creationId xmlns:a16="http://schemas.microsoft.com/office/drawing/2014/main" id="{59717CD5-046F-4EC8-888A-8889B4F76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453025C7-3DFD-42F4-B5F7-F20EB85F7C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9BFF4623-06BB-8E4F-C320-08BCE4B514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E9AAFA60-ACF9-8ADD-4C2E-147627AAE9B8}"/>
              </a:ext>
              <a:ext uri="{C183D7F6-B498-43B3-948B-1728B52AA6E4}">
                <adec:decorative xmlns:adec="http://schemas.microsoft.com/office/drawing/2017/decorative" val="1"/>
              </a:ext>
            </a:extLst>
          </p:cNvPr>
          <p:cNvGrpSpPr/>
          <p:nvPr/>
        </p:nvGrpSpPr>
        <p:grpSpPr>
          <a:xfrm>
            <a:off x="4264016" y="5207576"/>
            <a:ext cx="965370" cy="542554"/>
            <a:chOff x="2412806" y="1734506"/>
            <a:chExt cx="1634952" cy="918870"/>
          </a:xfrm>
        </p:grpSpPr>
        <p:pic>
          <p:nvPicPr>
            <p:cNvPr id="87" name="Graphic 86" descr="User outline">
              <a:extLst>
                <a:ext uri="{FF2B5EF4-FFF2-40B4-BE49-F238E27FC236}">
                  <a16:creationId xmlns:a16="http://schemas.microsoft.com/office/drawing/2014/main" id="{559F25C7-5C4E-91AD-32DD-4E4C4288C0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90B01315-676D-207C-77D9-8B4B147419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996BB7EE-255D-4C2A-CCE3-2AFCDC07AF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F7CB3ED8-1395-1E5D-937A-7C06366FCF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398F3AC1-6D7A-573D-3A1E-E0DDA8D12F0C}"/>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000000"/>
                </a:solidFill>
                <a:effectLst/>
                <a:uLnTx/>
                <a:uFillTx/>
              </a:endParaRPr>
            </a:p>
          </p:txBody>
        </p:sp>
      </p:grpSp>
      <p:grpSp>
        <p:nvGrpSpPr>
          <p:cNvPr id="105" name="Group 104">
            <a:extLst>
              <a:ext uri="{FF2B5EF4-FFF2-40B4-BE49-F238E27FC236}">
                <a16:creationId xmlns:a16="http://schemas.microsoft.com/office/drawing/2014/main" id="{1F3FD85A-13B0-E63A-A153-A5F5D82FA29F}"/>
              </a:ext>
              <a:ext uri="{C183D7F6-B498-43B3-948B-1728B52AA6E4}">
                <adec:decorative xmlns:adec="http://schemas.microsoft.com/office/drawing/2017/decorative" val="1"/>
              </a:ext>
            </a:extLst>
          </p:cNvPr>
          <p:cNvGrpSpPr/>
          <p:nvPr/>
        </p:nvGrpSpPr>
        <p:grpSpPr>
          <a:xfrm>
            <a:off x="9676432" y="4710463"/>
            <a:ext cx="874573" cy="592690"/>
            <a:chOff x="9471210" y="4807499"/>
            <a:chExt cx="874573" cy="592690"/>
          </a:xfrm>
        </p:grpSpPr>
        <p:sp>
          <p:nvSpPr>
            <p:cNvPr id="69" name="Oval 68">
              <a:extLst>
                <a:ext uri="{FF2B5EF4-FFF2-40B4-BE49-F238E27FC236}">
                  <a16:creationId xmlns:a16="http://schemas.microsoft.com/office/drawing/2014/main" id="{E328CF52-93DC-428B-9A17-20537602E824}"/>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5CA6DA75-B40F-D94E-852D-1AFAAE112A9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81354B54-37B5-CB85-8A9A-049512F33F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6C08BB8D-F0BC-7847-4375-D3CEEA155198}"/>
              </a:ext>
              <a:ext uri="{C183D7F6-B498-43B3-948B-1728B52AA6E4}">
                <adec:decorative xmlns:adec="http://schemas.microsoft.com/office/drawing/2017/decorative" val="1"/>
              </a:ext>
            </a:extLst>
          </p:cNvPr>
          <p:cNvGrpSpPr/>
          <p:nvPr/>
        </p:nvGrpSpPr>
        <p:grpSpPr>
          <a:xfrm>
            <a:off x="9146906" y="4117004"/>
            <a:ext cx="948866" cy="616444"/>
            <a:chOff x="8479653" y="4117622"/>
            <a:chExt cx="948866" cy="616444"/>
          </a:xfrm>
        </p:grpSpPr>
        <p:sp>
          <p:nvSpPr>
            <p:cNvPr id="67" name="Oval 66">
              <a:extLst>
                <a:ext uri="{FF2B5EF4-FFF2-40B4-BE49-F238E27FC236}">
                  <a16:creationId xmlns:a16="http://schemas.microsoft.com/office/drawing/2014/main" id="{122CBDA2-A84E-42FE-993C-0DE60933045B}"/>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533DD126-85C8-DB33-5ECB-373DDAD8EA2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F190100-AE22-F5CB-DBA8-CD36BEF1D46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3B2545E-D273-FAB8-8153-2C21ABF7D8A8}"/>
              </a:ext>
              <a:ext uri="{C183D7F6-B498-43B3-948B-1728B52AA6E4}">
                <adec:decorative xmlns:adec="http://schemas.microsoft.com/office/drawing/2017/decorative" val="1"/>
              </a:ext>
            </a:extLst>
          </p:cNvPr>
          <p:cNvGrpSpPr/>
          <p:nvPr/>
        </p:nvGrpSpPr>
        <p:grpSpPr>
          <a:xfrm>
            <a:off x="10447081" y="4139988"/>
            <a:ext cx="1250115" cy="804756"/>
            <a:chOff x="10256861" y="4028898"/>
            <a:chExt cx="1250115" cy="804756"/>
          </a:xfrm>
        </p:grpSpPr>
        <p:sp>
          <p:nvSpPr>
            <p:cNvPr id="68" name="Oval 67">
              <a:extLst>
                <a:ext uri="{FF2B5EF4-FFF2-40B4-BE49-F238E27FC236}">
                  <a16:creationId xmlns:a16="http://schemas.microsoft.com/office/drawing/2014/main" id="{E7CC139E-B392-452A-939A-50E1CD6EEA0C}"/>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73D2EB8F-B884-AA55-D242-2A2B8AD11F3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01C58045-6782-D874-4C0C-CDE6B22A1E0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29775D9C-5CAD-85DB-F627-97DCC3ED62B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33C59996-378B-168D-6E3D-A90E89AA6DD2}"/>
              </a:ext>
              <a:ext uri="{C183D7F6-B498-43B3-948B-1728B52AA6E4}">
                <adec:decorative xmlns:adec="http://schemas.microsoft.com/office/drawing/2017/decorative" val="1"/>
              </a:ext>
            </a:extLst>
          </p:cNvPr>
          <p:cNvSpPr/>
          <p:nvPr/>
        </p:nvSpPr>
        <p:spPr>
          <a:xfrm rot="5400000">
            <a:off x="5781821" y="2699798"/>
            <a:ext cx="312811" cy="3084872"/>
          </a:xfrm>
          <a:prstGeom prst="leftBrace">
            <a:avLst>
              <a:gd name="adj1" fmla="val 8333"/>
              <a:gd name="adj2" fmla="val 4750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A7992CB-7F9E-027A-C842-2661035C55BA}"/>
              </a:ext>
              <a:ext uri="{C183D7F6-B498-43B3-948B-1728B52AA6E4}">
                <adec:decorative xmlns:adec="http://schemas.microsoft.com/office/drawing/2017/decorative" val="1"/>
              </a:ext>
            </a:extLst>
          </p:cNvPr>
          <p:cNvGrpSpPr/>
          <p:nvPr/>
        </p:nvGrpSpPr>
        <p:grpSpPr>
          <a:xfrm>
            <a:off x="6195939" y="5020070"/>
            <a:ext cx="2260762" cy="882505"/>
            <a:chOff x="6195939" y="5020070"/>
            <a:chExt cx="2260762" cy="882505"/>
          </a:xfrm>
        </p:grpSpPr>
        <p:grpSp>
          <p:nvGrpSpPr>
            <p:cNvPr id="120" name="Group 119">
              <a:extLst>
                <a:ext uri="{FF2B5EF4-FFF2-40B4-BE49-F238E27FC236}">
                  <a16:creationId xmlns:a16="http://schemas.microsoft.com/office/drawing/2014/main" id="{0F2FF37A-A433-C679-8D23-D3436F1A1E1C}"/>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A6A47A97-F39D-FF59-88A6-8C3B6C6A7A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DF6EE907-EC43-C484-C215-11BBEA0D2D9F}"/>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A6CE0BA2-B0D4-F480-52EC-3A5A34C70EA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4B2286DB-286B-B817-CF07-7D32F49CDDA9}"/>
                    </a:ext>
                  </a:extLst>
                </p:cNvPr>
                <p:cNvCxnSpPr>
                  <a:cxnSpLocks/>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6452CA10-1A68-7C8D-F98A-DB05841C96A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3A7E4916-B412-7B0B-83B4-99F277082919}"/>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6187353C-E36F-4289-781B-1FC865F0C45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CF38AB61-86B7-DA9D-F13C-1450B1D24B64}"/>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55776362-AE10-3480-94A1-46F6C65D9B13}"/>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B88D2DED-0333-3D8C-1876-E5E4370CF62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74F0D2D6-E3C7-4C41-9A1A-198C2A68CAB1}"/>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2C148289-BFC3-3D9D-091F-6A6C695CF7B0}"/>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551782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92443"/>
          </a:xfrm>
        </p:spPr>
        <p:txBody>
          <a:bodyPr/>
          <a:lstStyle/>
          <a:p>
            <a:r>
              <a:rPr lang="en-US" dirty="0"/>
              <a:t>Model training and evaluation</a:t>
            </a:r>
            <a:endParaRPr lang="en-US" i="1" dirty="0">
              <a:solidFill>
                <a:schemeClr val="bg1">
                  <a:lumMod val="65000"/>
                </a:schemeClr>
              </a:solidFill>
            </a:endParaRPr>
          </a:p>
        </p:txBody>
      </p:sp>
      <p:sp>
        <p:nvSpPr>
          <p:cNvPr id="42" name="TextBox 41">
            <a:extLst>
              <a:ext uri="{FF2B5EF4-FFF2-40B4-BE49-F238E27FC236}">
                <a16:creationId xmlns:a16="http://schemas.microsoft.com/office/drawing/2014/main" id="{DBB46BCF-8C54-56BA-B660-AC852A2ACE9F}"/>
              </a:ext>
            </a:extLst>
          </p:cNvPr>
          <p:cNvSpPr txBox="1"/>
          <p:nvPr/>
        </p:nvSpPr>
        <p:spPr>
          <a:xfrm>
            <a:off x="3334779" y="1697210"/>
            <a:ext cx="6035948" cy="246221"/>
          </a:xfrm>
          <a:prstGeom prst="rect">
            <a:avLst/>
          </a:prstGeom>
          <a:solidFill>
            <a:schemeClr val="bg1"/>
          </a:solidFill>
        </p:spPr>
        <p:txBody>
          <a:bodyPr wrap="none" lIns="0" tIns="0" rIns="0" bIns="0" rtlCol="0">
            <a:spAutoFit/>
          </a:bodyPr>
          <a:lstStyle/>
          <a:p>
            <a:pPr algn="l"/>
            <a:r>
              <a:rPr lang="en-US" sz="1600" i="1" dirty="0"/>
              <a:t>Multiple training iterations with different algorithms and parameters</a:t>
            </a:r>
          </a:p>
        </p:txBody>
      </p:sp>
      <p:sp>
        <p:nvSpPr>
          <p:cNvPr id="8" name="TextBox 7">
            <a:extLst>
              <a:ext uri="{FF2B5EF4-FFF2-40B4-BE49-F238E27FC236}">
                <a16:creationId xmlns:a16="http://schemas.microsoft.com/office/drawing/2014/main" id="{3056890B-2E65-FF43-F908-D69A59327DA5}"/>
              </a:ext>
            </a:extLst>
          </p:cNvPr>
          <p:cNvSpPr txBox="1"/>
          <p:nvPr/>
        </p:nvSpPr>
        <p:spPr>
          <a:xfrm>
            <a:off x="1162792" y="2228218"/>
            <a:ext cx="1712200" cy="523220"/>
          </a:xfrm>
          <a:prstGeom prst="rect">
            <a:avLst/>
          </a:prstGeom>
          <a:noFill/>
        </p:spPr>
        <p:txBody>
          <a:bodyPr wrap="none" lIns="0" tIns="0" rIns="0" bIns="0" rtlCol="0">
            <a:spAutoFit/>
          </a:bodyPr>
          <a:lstStyle/>
          <a:p>
            <a:pPr algn="ctr"/>
            <a:r>
              <a:rPr lang="en-US" sz="1800" b="1" dirty="0"/>
              <a:t>1. Training data</a:t>
            </a:r>
          </a:p>
          <a:p>
            <a:pPr algn="ctr"/>
            <a:r>
              <a:rPr lang="en-US" sz="1600" dirty="0"/>
              <a:t>(past observations)</a:t>
            </a:r>
          </a:p>
        </p:txBody>
      </p:sp>
      <p:sp>
        <p:nvSpPr>
          <p:cNvPr id="20" name="TextBox 19">
            <a:extLst>
              <a:ext uri="{FF2B5EF4-FFF2-40B4-BE49-F238E27FC236}">
                <a16:creationId xmlns:a16="http://schemas.microsoft.com/office/drawing/2014/main" id="{44335F12-A200-11C6-C7C1-8311EC461456}"/>
              </a:ext>
            </a:extLst>
          </p:cNvPr>
          <p:cNvSpPr txBox="1"/>
          <p:nvPr/>
        </p:nvSpPr>
        <p:spPr>
          <a:xfrm>
            <a:off x="1120408" y="5188362"/>
            <a:ext cx="1796966" cy="523220"/>
          </a:xfrm>
          <a:prstGeom prst="rect">
            <a:avLst/>
          </a:prstGeom>
          <a:noFill/>
        </p:spPr>
        <p:txBody>
          <a:bodyPr wrap="none" lIns="0" tIns="0" rIns="0" bIns="0" rtlCol="0">
            <a:spAutoFit/>
          </a:bodyPr>
          <a:lstStyle/>
          <a:p>
            <a:pPr algn="ctr"/>
            <a:r>
              <a:rPr lang="en-US" sz="1800" b="1" dirty="0"/>
              <a:t>Validation data</a:t>
            </a:r>
          </a:p>
          <a:p>
            <a:pPr algn="ctr"/>
            <a:r>
              <a:rPr lang="en-US" sz="1600" dirty="0"/>
              <a:t>(with known labels)</a:t>
            </a:r>
          </a:p>
        </p:txBody>
      </p:sp>
      <p:sp>
        <p:nvSpPr>
          <p:cNvPr id="21" name="TextBox 20">
            <a:extLst>
              <a:ext uri="{FF2B5EF4-FFF2-40B4-BE49-F238E27FC236}">
                <a16:creationId xmlns:a16="http://schemas.microsoft.com/office/drawing/2014/main" id="{0530B397-3BBA-373A-035F-9E24B1FDB94B}"/>
              </a:ext>
            </a:extLst>
          </p:cNvPr>
          <p:cNvSpPr txBox="1"/>
          <p:nvPr/>
        </p:nvSpPr>
        <p:spPr>
          <a:xfrm>
            <a:off x="3525133" y="2228094"/>
            <a:ext cx="2827620" cy="769441"/>
          </a:xfrm>
          <a:prstGeom prst="rect">
            <a:avLst/>
          </a:prstGeom>
          <a:noFill/>
        </p:spPr>
        <p:txBody>
          <a:bodyPr wrap="square" lIns="0" tIns="0" rIns="0" bIns="0" rtlCol="0">
            <a:spAutoFit/>
          </a:bodyPr>
          <a:lstStyle/>
          <a:p>
            <a:pPr algn="ctr"/>
            <a:r>
              <a:rPr lang="en-US" sz="1800" b="1" dirty="0"/>
              <a:t>2. Algorithm</a:t>
            </a:r>
          </a:p>
          <a:p>
            <a:pPr algn="ctr"/>
            <a:r>
              <a:rPr lang="en-US" sz="1600" dirty="0"/>
              <a:t>(Generalizes the relationship between x and y as a function)</a:t>
            </a:r>
          </a:p>
        </p:txBody>
      </p:sp>
      <p:sp>
        <p:nvSpPr>
          <p:cNvPr id="25" name="TextBox 24">
            <a:extLst>
              <a:ext uri="{FF2B5EF4-FFF2-40B4-BE49-F238E27FC236}">
                <a16:creationId xmlns:a16="http://schemas.microsoft.com/office/drawing/2014/main" id="{064B9CAB-05E7-74FA-7288-9143E6CA39FE}"/>
              </a:ext>
            </a:extLst>
          </p:cNvPr>
          <p:cNvSpPr txBox="1"/>
          <p:nvPr/>
        </p:nvSpPr>
        <p:spPr>
          <a:xfrm>
            <a:off x="6691295" y="2228218"/>
            <a:ext cx="2417796" cy="523220"/>
          </a:xfrm>
          <a:prstGeom prst="rect">
            <a:avLst/>
          </a:prstGeom>
          <a:noFill/>
        </p:spPr>
        <p:txBody>
          <a:bodyPr wrap="square" lIns="0" tIns="0" rIns="0" bIns="0" rtlCol="0">
            <a:spAutoFit/>
          </a:bodyPr>
          <a:lstStyle/>
          <a:p>
            <a:pPr algn="ctr"/>
            <a:r>
              <a:rPr lang="en-US" sz="1800" b="1" dirty="0"/>
              <a:t>3. Model</a:t>
            </a:r>
          </a:p>
          <a:p>
            <a:pPr algn="ctr"/>
            <a:r>
              <a:rPr lang="en-US" sz="1600" dirty="0"/>
              <a:t>(encapsulates the function)</a:t>
            </a:r>
          </a:p>
        </p:txBody>
      </p:sp>
      <p:sp>
        <p:nvSpPr>
          <p:cNvPr id="6" name="TextBox 5">
            <a:extLst>
              <a:ext uri="{FF2B5EF4-FFF2-40B4-BE49-F238E27FC236}">
                <a16:creationId xmlns:a16="http://schemas.microsoft.com/office/drawing/2014/main" id="{E2D28730-5E39-2A56-73EA-159F39CEE876}"/>
              </a:ext>
            </a:extLst>
          </p:cNvPr>
          <p:cNvSpPr txBox="1"/>
          <p:nvPr/>
        </p:nvSpPr>
        <p:spPr>
          <a:xfrm>
            <a:off x="6612786" y="4837899"/>
            <a:ext cx="2417796" cy="523220"/>
          </a:xfrm>
          <a:prstGeom prst="rect">
            <a:avLst/>
          </a:prstGeom>
          <a:noFill/>
        </p:spPr>
        <p:txBody>
          <a:bodyPr wrap="square" lIns="0" tIns="0" rIns="0" bIns="0" rtlCol="0">
            <a:spAutoFit/>
          </a:bodyPr>
          <a:lstStyle/>
          <a:p>
            <a:pPr algn="ctr"/>
            <a:r>
              <a:rPr lang="en-US" sz="1800" b="1" dirty="0"/>
              <a:t>4. Predictions</a:t>
            </a:r>
          </a:p>
          <a:p>
            <a:pPr algn="ctr"/>
            <a:r>
              <a:rPr lang="en-US" sz="1600" dirty="0"/>
              <a:t>(from the validation data)</a:t>
            </a:r>
          </a:p>
        </p:txBody>
      </p:sp>
      <p:sp>
        <p:nvSpPr>
          <p:cNvPr id="31" name="TextBox 30">
            <a:extLst>
              <a:ext uri="{FF2B5EF4-FFF2-40B4-BE49-F238E27FC236}">
                <a16:creationId xmlns:a16="http://schemas.microsoft.com/office/drawing/2014/main" id="{9EDEAA4C-10A8-BE6A-4589-0F204D1B321C}"/>
              </a:ext>
            </a:extLst>
          </p:cNvPr>
          <p:cNvSpPr txBox="1"/>
          <p:nvPr/>
        </p:nvSpPr>
        <p:spPr>
          <a:xfrm>
            <a:off x="8827689" y="4072112"/>
            <a:ext cx="2127799" cy="769441"/>
          </a:xfrm>
          <a:prstGeom prst="rect">
            <a:avLst/>
          </a:prstGeom>
          <a:solidFill>
            <a:schemeClr val="bg1"/>
          </a:solidFill>
        </p:spPr>
        <p:txBody>
          <a:bodyPr wrap="square" lIns="0" tIns="0" rIns="0" bIns="0" rtlCol="0">
            <a:spAutoFit/>
          </a:bodyPr>
          <a:lstStyle/>
          <a:p>
            <a:pPr algn="ctr"/>
            <a:r>
              <a:rPr lang="en-US" sz="1800" b="1" dirty="0"/>
              <a:t>5. Evaluate model </a:t>
            </a:r>
            <a:r>
              <a:rPr lang="en-US" sz="1400" i="1" dirty="0"/>
              <a:t>(</a:t>
            </a:r>
            <a:r>
              <a:rPr lang="en-US" sz="1600" i="1" dirty="0"/>
              <a:t>compare predicted labels to actual labels)</a:t>
            </a:r>
          </a:p>
        </p:txBody>
      </p:sp>
      <p:sp>
        <p:nvSpPr>
          <p:cNvPr id="7" name="TextBox 6">
            <a:extLst>
              <a:ext uri="{FF2B5EF4-FFF2-40B4-BE49-F238E27FC236}">
                <a16:creationId xmlns:a16="http://schemas.microsoft.com/office/drawing/2014/main" id="{83AE500E-EFF2-E7EC-3CFD-6FB93F2E397F}"/>
              </a:ext>
              <a:ext uri="{C183D7F6-B498-43B3-948B-1728B52AA6E4}">
                <adec:decorative xmlns:adec="http://schemas.microsoft.com/office/drawing/2017/decorative" val="1"/>
              </a:ext>
            </a:extLst>
          </p:cNvPr>
          <p:cNvSpPr txBox="1"/>
          <p:nvPr/>
        </p:nvSpPr>
        <p:spPr>
          <a:xfrm>
            <a:off x="1504328" y="2751438"/>
            <a:ext cx="1029128" cy="1384995"/>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sp>
        <p:nvSpPr>
          <p:cNvPr id="15" name="Arrow: Right 14">
            <a:extLst>
              <a:ext uri="{FF2B5EF4-FFF2-40B4-BE49-F238E27FC236}">
                <a16:creationId xmlns:a16="http://schemas.microsoft.com/office/drawing/2014/main" id="{0E0C591C-AEFB-59A2-6061-579E1AE9A827}"/>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4F6B71DA-CD3B-19DF-3006-DA872BCC40F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5914A63B-0738-C7B9-3765-7EF4FB8A9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83BC6127-D922-5FD2-79BA-814F89B3017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EE0FF092-AD0C-8DD0-E943-15C36C1B9965}"/>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B67381A3-9A29-8AEF-2E80-6CEB98664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61580B09-5266-9968-416B-80AC35DACC64}"/>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BBA0598F-0EE3-2EBB-3AC7-D86FF98384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144D9BCA-E3E4-98C9-75C5-370FBD4BCE9E}"/>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dirty="0"/>
                <a:t>y = </a:t>
              </a:r>
              <a:r>
                <a:rPr lang="en-US" sz="3200" b="1" dirty="0">
                  <a:latin typeface="Blackadder ITC" panose="04020505051007020D02" pitchFamily="82" charset="0"/>
                </a:rPr>
                <a:t>f</a:t>
              </a:r>
              <a:r>
                <a:rPr lang="en-US" sz="1600" b="1" dirty="0"/>
                <a:t>(x)</a:t>
              </a:r>
            </a:p>
          </p:txBody>
        </p:sp>
      </p:grpSp>
      <p:sp>
        <p:nvSpPr>
          <p:cNvPr id="29" name="Arrow: Right 28">
            <a:extLst>
              <a:ext uri="{FF2B5EF4-FFF2-40B4-BE49-F238E27FC236}">
                <a16:creationId xmlns:a16="http://schemas.microsoft.com/office/drawing/2014/main" id="{9771085C-7ACB-8610-1CBA-FC1FDB9339D1}"/>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A59E1D69-55B5-279F-478A-012C6B08A506}"/>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692952" cy="1485633"/>
          </a:xfrm>
          <a:prstGeom prst="bentConnector4">
            <a:avLst>
              <a:gd name="adj1" fmla="val -29829"/>
              <a:gd name="adj2" fmla="val 1439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8A1C4-A59A-7AF8-E26A-86CAABC8F950}"/>
              </a:ext>
              <a:ext uri="{C183D7F6-B498-43B3-948B-1728B52AA6E4}">
                <adec:decorative xmlns:adec="http://schemas.microsoft.com/office/drawing/2017/decorative" val="1"/>
              </a:ext>
            </a:extLst>
          </p:cNvPr>
          <p:cNvSpPr txBox="1"/>
          <p:nvPr/>
        </p:nvSpPr>
        <p:spPr>
          <a:xfrm>
            <a:off x="1504328" y="4280774"/>
            <a:ext cx="1029128" cy="830997"/>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cxnSp>
        <p:nvCxnSpPr>
          <p:cNvPr id="3" name="Connector: Elbow 2">
            <a:extLst>
              <a:ext uri="{FF2B5EF4-FFF2-40B4-BE49-F238E27FC236}">
                <a16:creationId xmlns:a16="http://schemas.microsoft.com/office/drawing/2014/main" id="{BC4140DC-4310-A503-BFBD-345E8137E950}"/>
              </a:ext>
              <a:ext uri="{C183D7F6-B498-43B3-948B-1728B52AA6E4}">
                <adec:decorative xmlns:adec="http://schemas.microsoft.com/office/drawing/2017/decorative" val="1"/>
              </a:ext>
            </a:extLst>
          </p:cNvPr>
          <p:cNvCxnSpPr>
            <a:cxnSpLocks/>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B28987-2623-F03D-B76D-AEEE81ED332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11610878-7734-BBFC-6653-A97E4FA2ECA0}"/>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CBACB0C-9861-D5FC-2607-DECB4A87E5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DFCC0E95-0DE9-6E7E-CA63-12A0BBADCEA6}"/>
              </a:ext>
              <a:ext uri="{C183D7F6-B498-43B3-948B-1728B52AA6E4}">
                <adec:decorative xmlns:adec="http://schemas.microsoft.com/office/drawing/2017/decorative" val="1"/>
              </a:ext>
            </a:extLst>
          </p:cNvPr>
          <p:cNvCxnSpPr>
            <a:cxnSpLocks/>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06112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492443"/>
          </a:xfrm>
        </p:spPr>
        <p:txBody>
          <a:bodyPr/>
          <a:lstStyle/>
          <a:p>
            <a:r>
              <a:rPr lang="en-US" dirty="0"/>
              <a:t>Deep learning</a:t>
            </a:r>
            <a:endParaRPr lang="en-US" i="1" dirty="0">
              <a:solidFill>
                <a:schemeClr val="bg1">
                  <a:lumMod val="65000"/>
                </a:schemeClr>
              </a:solidFill>
            </a:endParaRPr>
          </a:p>
        </p:txBody>
      </p:sp>
      <p:sp>
        <p:nvSpPr>
          <p:cNvPr id="14" name="TextBox 13">
            <a:extLst>
              <a:ext uri="{FF2B5EF4-FFF2-40B4-BE49-F238E27FC236}">
                <a16:creationId xmlns:a16="http://schemas.microsoft.com/office/drawing/2014/main" id="{9AB0B482-9A8A-7FD4-ED33-732389B000BA}"/>
              </a:ext>
            </a:extLst>
          </p:cNvPr>
          <p:cNvSpPr txBox="1"/>
          <p:nvPr/>
        </p:nvSpPr>
        <p:spPr>
          <a:xfrm>
            <a:off x="1375258" y="1531225"/>
            <a:ext cx="2596095" cy="307777"/>
          </a:xfrm>
          <a:prstGeom prst="rect">
            <a:avLst/>
          </a:prstGeom>
          <a:noFill/>
        </p:spPr>
        <p:txBody>
          <a:bodyPr wrap="none" lIns="0" tIns="0" rIns="0" bIns="0" rtlCol="0">
            <a:spAutoFit/>
          </a:bodyPr>
          <a:lstStyle/>
          <a:p>
            <a:pPr algn="l"/>
            <a:r>
              <a:rPr lang="en-US" sz="2000" dirty="0"/>
              <a:t>Human neural network</a:t>
            </a:r>
          </a:p>
        </p:txBody>
      </p:sp>
      <p:pic>
        <p:nvPicPr>
          <p:cNvPr id="13" name="Picture 12" descr="A bubble representing a human brain representing neurons">
            <a:extLst>
              <a:ext uri="{FF2B5EF4-FFF2-40B4-BE49-F238E27FC236}">
                <a16:creationId xmlns:a16="http://schemas.microsoft.com/office/drawing/2014/main" id="{01AF781A-DFC9-F330-ED1B-38A41FBF1C9C}"/>
              </a:ext>
            </a:extLst>
          </p:cNvPr>
          <p:cNvPicPr>
            <a:picLocks noChangeAspect="1"/>
          </p:cNvPicPr>
          <p:nvPr/>
        </p:nvPicPr>
        <p:blipFill>
          <a:blip r:embed="rId3"/>
          <a:stretch>
            <a:fillRect/>
          </a:stretch>
        </p:blipFill>
        <p:spPr>
          <a:xfrm>
            <a:off x="1375258" y="1897167"/>
            <a:ext cx="2971191" cy="2935499"/>
          </a:xfrm>
          <a:prstGeom prst="rect">
            <a:avLst/>
          </a:prstGeom>
        </p:spPr>
      </p:pic>
      <p:sp>
        <p:nvSpPr>
          <p:cNvPr id="16" name="Text Placeholder 2">
            <a:extLst>
              <a:ext uri="{FF2B5EF4-FFF2-40B4-BE49-F238E27FC236}">
                <a16:creationId xmlns:a16="http://schemas.microsoft.com/office/drawing/2014/main" id="{C4A8AA31-9FED-2D68-43BA-6161AABB0022}"/>
              </a:ext>
            </a:extLst>
          </p:cNvPr>
          <p:cNvSpPr txBox="1">
            <a:spLocks/>
          </p:cNvSpPr>
          <p:nvPr/>
        </p:nvSpPr>
        <p:spPr>
          <a:xfrm>
            <a:off x="1047249" y="4880011"/>
            <a:ext cx="4058762"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Neurons fire in response to electrochemical stimuli</a:t>
            </a:r>
          </a:p>
          <a:p>
            <a:r>
              <a:rPr lang="en-US" dirty="0"/>
              <a:t>When fired, the signal is passed to connected neurons</a:t>
            </a:r>
          </a:p>
        </p:txBody>
      </p:sp>
      <p:sp>
        <p:nvSpPr>
          <p:cNvPr id="15" name="TextBox 14">
            <a:extLst>
              <a:ext uri="{FF2B5EF4-FFF2-40B4-BE49-F238E27FC236}">
                <a16:creationId xmlns:a16="http://schemas.microsoft.com/office/drawing/2014/main" id="{6233B9C9-D6BA-5041-D719-6F85CAC40B34}"/>
              </a:ext>
            </a:extLst>
          </p:cNvPr>
          <p:cNvSpPr txBox="1"/>
          <p:nvPr/>
        </p:nvSpPr>
        <p:spPr>
          <a:xfrm>
            <a:off x="6640982" y="1531224"/>
            <a:ext cx="2698046" cy="307777"/>
          </a:xfrm>
          <a:prstGeom prst="rect">
            <a:avLst/>
          </a:prstGeom>
          <a:noFill/>
        </p:spPr>
        <p:txBody>
          <a:bodyPr wrap="none" lIns="0" tIns="0" rIns="0" bIns="0" rtlCol="0">
            <a:spAutoFit/>
          </a:bodyPr>
          <a:lstStyle/>
          <a:p>
            <a:pPr algn="l"/>
            <a:r>
              <a:rPr lang="en-US" sz="2000" dirty="0"/>
              <a:t>Artificial neural network</a:t>
            </a:r>
          </a:p>
        </p:txBody>
      </p:sp>
      <p:grpSp>
        <p:nvGrpSpPr>
          <p:cNvPr id="39" name="Group 38" descr="Artificial intelligence neural network showing input value and weightin">
            <a:extLst>
              <a:ext uri="{FF2B5EF4-FFF2-40B4-BE49-F238E27FC236}">
                <a16:creationId xmlns:a16="http://schemas.microsoft.com/office/drawing/2014/main" id="{99368A4A-D536-6C46-748D-6120275B9F5A}"/>
              </a:ext>
            </a:extLst>
          </p:cNvPr>
          <p:cNvGrpSpPr/>
          <p:nvPr/>
        </p:nvGrpSpPr>
        <p:grpSpPr>
          <a:xfrm>
            <a:off x="6640982" y="1873835"/>
            <a:ext cx="2971191" cy="2958831"/>
            <a:chOff x="58242" y="116484"/>
            <a:chExt cx="6761901" cy="6733772"/>
          </a:xfrm>
        </p:grpSpPr>
        <p:sp>
          <p:nvSpPr>
            <p:cNvPr id="40" name="Rectangle 39">
              <a:extLst>
                <a:ext uri="{FF2B5EF4-FFF2-40B4-BE49-F238E27FC236}">
                  <a16:creationId xmlns:a16="http://schemas.microsoft.com/office/drawing/2014/main" id="{5EF717DC-545A-2571-2A05-03B453CFF81F}"/>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1" name="Graphic 40" descr="Head with gears">
              <a:extLst>
                <a:ext uri="{FF2B5EF4-FFF2-40B4-BE49-F238E27FC236}">
                  <a16:creationId xmlns:a16="http://schemas.microsoft.com/office/drawing/2014/main" id="{0CAF072C-5F3B-807D-DA7D-85D70C14C0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60A81AE9-9E0E-6E92-3332-0107838130E6}"/>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788B27F2-1053-0FED-23B6-BCB2F5509F3E}"/>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D16E3CEF-4E14-215A-F545-F988FDC89A6B}"/>
                </a:ext>
              </a:extLst>
            </p:cNvPr>
            <p:cNvSpPr/>
            <p:nvPr/>
          </p:nvSpPr>
          <p:spPr>
            <a:xfrm rot="21053819">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5B9DC04C-6885-4567-2DCC-B0F4634E4600}"/>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0F03C30D-46F5-8441-3439-F769DBDDE082}"/>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1E571E3C-C65B-A60B-7548-5E04A1CA280D}"/>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ED5529C-DF1A-D8AB-4DD8-FE3ADB387832}"/>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E6FDFBEF-6685-306B-A6B8-61427A7F75F7}"/>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C626A0A5-CD34-0827-E44C-AA37DC3F8807}"/>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DBA80ED3-62DB-EF3F-E0CB-AAA6B47B7B9A}"/>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7067057C-F932-E6CA-64F5-8E0661761B7D}"/>
                </a:ext>
              </a:extLst>
            </p:cNvPr>
            <p:cNvSpPr txBox="1"/>
            <p:nvPr/>
          </p:nvSpPr>
          <p:spPr>
            <a:xfrm>
              <a:off x="1004661" y="1556403"/>
              <a:ext cx="671991" cy="91057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x</a:t>
              </a:r>
              <a:endParaRPr kumimoji="0" lang="en-US" sz="2000" b="0" i="0" u="none" strike="noStrike" kern="0" cap="none" spc="0" normalizeH="0" baseline="-25000" noProof="0" dirty="0">
                <a:ln>
                  <a:noFill/>
                </a:ln>
                <a:solidFill>
                  <a:prstClr val="black"/>
                </a:solidFill>
                <a:effectLst/>
                <a:uLnTx/>
                <a:uFillTx/>
                <a:latin typeface="Calibri" panose="020F0502020204030204"/>
              </a:endParaRPr>
            </a:p>
          </p:txBody>
        </p:sp>
        <p:sp>
          <p:nvSpPr>
            <p:cNvPr id="53" name="Oval 52">
              <a:extLst>
                <a:ext uri="{FF2B5EF4-FFF2-40B4-BE49-F238E27FC236}">
                  <a16:creationId xmlns:a16="http://schemas.microsoft.com/office/drawing/2014/main" id="{972AE595-A06D-6AD0-3859-F267530955DC}"/>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panose="020F0502020204030204"/>
                  <a:ea typeface="+mn-ea"/>
                  <a:cs typeface="+mn-cs"/>
                </a:rPr>
                <a:t>w</a:t>
              </a:r>
            </a:p>
          </p:txBody>
        </p:sp>
        <p:sp>
          <p:nvSpPr>
            <p:cNvPr id="54" name="Freeform: Shape 53">
              <a:extLst>
                <a:ext uri="{FF2B5EF4-FFF2-40B4-BE49-F238E27FC236}">
                  <a16:creationId xmlns:a16="http://schemas.microsoft.com/office/drawing/2014/main" id="{D7A197B1-1B5A-6308-6DC3-0B44859D048B}"/>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050B1BC7-08EF-4CB0-B8D9-1C204100DBF3}"/>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66BE8A03-A999-B54C-3087-FA40367B11B8}"/>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6A4FC284-12B8-BA09-62ED-BE7CFACC1DFD}"/>
                </a:ext>
              </a:extLst>
            </p:cNvPr>
            <p:cNvCxnSpPr>
              <a:cxnSpLocks/>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EFFF3D14-D156-EDA3-1323-DCD17CDCBE1B}"/>
                </a:ext>
              </a:extLst>
            </p:cNvPr>
            <p:cNvSpPr txBox="1"/>
            <p:nvPr/>
          </p:nvSpPr>
          <p:spPr>
            <a:xfrm>
              <a:off x="1249931" y="4445852"/>
              <a:ext cx="2138546" cy="16110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prstClr val="black"/>
                  </a:solidFill>
                  <a:effectLst/>
                  <a:uLnTx/>
                  <a:uFillTx/>
                  <a:latin typeface="Blackadder ITC" panose="04020505051007020D02" pitchFamily="82" charset="0"/>
                </a:rPr>
                <a:t>f </a:t>
              </a:r>
              <a:r>
                <a:rPr kumimoji="0" lang="en-US" sz="2000" b="0" i="0" u="none" strike="noStrike" kern="0" cap="none" spc="0" normalizeH="0" baseline="0" noProof="0" dirty="0">
                  <a:ln>
                    <a:noFill/>
                  </a:ln>
                  <a:solidFill>
                    <a:prstClr val="black"/>
                  </a:solidFill>
                  <a:effectLst/>
                  <a:uLnTx/>
                  <a:uFillTx/>
                  <a:latin typeface="Calibri" panose="020F0502020204030204"/>
                </a:rPr>
                <a:t>(</a:t>
              </a:r>
              <a:r>
                <a:rPr kumimoji="0" lang="en-US" sz="2000" b="0" i="0" u="none" strike="noStrike" kern="0" cap="none" spc="0" normalizeH="0" baseline="0" noProof="0" dirty="0" err="1">
                  <a:ln>
                    <a:noFill/>
                  </a:ln>
                  <a:solidFill>
                    <a:prstClr val="black"/>
                  </a:solidFill>
                  <a:effectLst/>
                  <a:uLnTx/>
                  <a:uFillTx/>
                  <a:latin typeface="Calibri" panose="020F0502020204030204"/>
                </a:rPr>
                <a:t>x,w</a:t>
              </a:r>
              <a:r>
                <a:rPr kumimoji="0" lang="en-US" sz="2000" b="0" i="0" u="none" strike="noStrike" kern="0" cap="none" spc="0" normalizeH="0" baseline="0" noProof="0" dirty="0">
                  <a:ln>
                    <a:noFill/>
                  </a:ln>
                  <a:solidFill>
                    <a:prstClr val="black"/>
                  </a:solidFill>
                  <a:effectLst/>
                  <a:uLnTx/>
                  <a:uFillTx/>
                  <a:latin typeface="Calibri" panose="020F0502020204030204"/>
                </a:rPr>
                <a:t>)</a:t>
              </a:r>
            </a:p>
          </p:txBody>
        </p:sp>
        <p:sp>
          <p:nvSpPr>
            <p:cNvPr id="59" name="TextBox 58">
              <a:extLst>
                <a:ext uri="{FF2B5EF4-FFF2-40B4-BE49-F238E27FC236}">
                  <a16:creationId xmlns:a16="http://schemas.microsoft.com/office/drawing/2014/main" id="{D48CBE85-8161-C607-5599-A34B7687C23B}"/>
                </a:ext>
              </a:extLst>
            </p:cNvPr>
            <p:cNvSpPr txBox="1"/>
            <p:nvPr/>
          </p:nvSpPr>
          <p:spPr>
            <a:xfrm>
              <a:off x="430901" y="4202699"/>
              <a:ext cx="3287711" cy="189120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1" u="none" strike="noStrike" kern="0" cap="none" spc="0" normalizeH="0" baseline="0" noProof="0" dirty="0">
                  <a:ln>
                    <a:noFill/>
                  </a:ln>
                  <a:solidFill>
                    <a:prstClr val="white">
                      <a:lumMod val="65000"/>
                    </a:prstClr>
                  </a:solidFill>
                  <a:effectLst/>
                  <a:uLnTx/>
                  <a:uFillTx/>
                  <a:latin typeface="Calibri" panose="020F0502020204030204"/>
                </a:rPr>
                <a:t>∫</a:t>
              </a:r>
              <a:r>
                <a:rPr kumimoji="0" lang="en-US" sz="2800" b="0" i="0" u="none" strike="noStrike" kern="0" cap="none" spc="0" normalizeH="0" baseline="0" noProof="0" dirty="0">
                  <a:ln>
                    <a:noFill/>
                  </a:ln>
                  <a:solidFill>
                    <a:prstClr val="white">
                      <a:lumMod val="65000"/>
                    </a:prstClr>
                  </a:solidFill>
                  <a:effectLst/>
                  <a:uLnTx/>
                  <a:uFillTx/>
                  <a:latin typeface="Calibri" panose="020F0502020204030204"/>
                </a:rPr>
                <a:t>(          )</a:t>
              </a:r>
              <a:endParaRPr kumimoji="0" lang="en-US" sz="4800" b="0" i="0" u="none" strike="noStrike" kern="0" cap="none" spc="0" normalizeH="0" baseline="0" noProof="0" dirty="0">
                <a:ln>
                  <a:noFill/>
                </a:ln>
                <a:solidFill>
                  <a:prstClr val="white">
                    <a:lumMod val="65000"/>
                  </a:prstClr>
                </a:solidFill>
                <a:effectLst/>
                <a:uLnTx/>
                <a:uFillTx/>
                <a:latin typeface="Calibri" panose="020F0502020204030204"/>
              </a:endParaRPr>
            </a:p>
          </p:txBody>
        </p:sp>
      </p:grpSp>
      <p:sp>
        <p:nvSpPr>
          <p:cNvPr id="17" name="Text Placeholder 2">
            <a:extLst>
              <a:ext uri="{FF2B5EF4-FFF2-40B4-BE49-F238E27FC236}">
                <a16:creationId xmlns:a16="http://schemas.microsoft.com/office/drawing/2014/main" id="{77425495-DD82-5364-C350-C08311E151DB}"/>
              </a:ext>
            </a:extLst>
          </p:cNvPr>
          <p:cNvSpPr txBox="1">
            <a:spLocks/>
          </p:cNvSpPr>
          <p:nvPr/>
        </p:nvSpPr>
        <p:spPr>
          <a:xfrm>
            <a:off x="6222799" y="4880011"/>
            <a:ext cx="4527049" cy="1034129"/>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Each neuron is a function that operates on an </a:t>
            </a:r>
            <a:r>
              <a:rPr lang="en-US" i="1" dirty="0"/>
              <a:t>input</a:t>
            </a:r>
            <a:r>
              <a:rPr lang="en-US" dirty="0"/>
              <a:t> value (x) and a </a:t>
            </a:r>
            <a:r>
              <a:rPr lang="en-US" i="1" dirty="0"/>
              <a:t>weight </a:t>
            </a:r>
            <a:r>
              <a:rPr lang="en-US" dirty="0"/>
              <a:t>(w)</a:t>
            </a:r>
          </a:p>
          <a:p>
            <a:r>
              <a:rPr lang="en-US" dirty="0"/>
              <a:t>The function is wrapped in an </a:t>
            </a:r>
            <a:r>
              <a:rPr lang="en-US" i="1" dirty="0"/>
              <a:t>activation function</a:t>
            </a:r>
            <a:r>
              <a:rPr lang="en-US" dirty="0"/>
              <a:t> that determines whether to pass the output on</a:t>
            </a: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dirty="0"/>
          </a:p>
        </p:txBody>
      </p:sp>
    </p:spTree>
    <p:extLst>
      <p:ext uri="{BB962C8B-B14F-4D97-AF65-F5344CB8AC3E}">
        <p14:creationId xmlns:p14="http://schemas.microsoft.com/office/powerpoint/2010/main" val="33342890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861774"/>
          </a:xfrm>
        </p:spPr>
        <p:txBody>
          <a:bodyPr/>
          <a:lstStyle/>
          <a:p>
            <a:r>
              <a:rPr lang="en-US" sz="2400" dirty="0"/>
              <a:t>Deep learning</a:t>
            </a:r>
            <a:br>
              <a:rPr lang="en-US" sz="2400" dirty="0"/>
            </a:br>
            <a:r>
              <a:rPr lang="en-US" i="1" dirty="0">
                <a:solidFill>
                  <a:schemeClr val="bg1">
                    <a:lumMod val="65000"/>
                  </a:schemeClr>
                </a:solidFill>
              </a:rPr>
              <a:t>Neural network example – multiclass classification</a:t>
            </a:r>
            <a:endParaRPr lang="en-US" sz="2400" i="1" dirty="0">
              <a:solidFill>
                <a:schemeClr val="bg1">
                  <a:lumMod val="65000"/>
                </a:schemeClr>
              </a:solidFill>
            </a:endParaRP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solidFill>
                  <a:srgbClr val="000000"/>
                </a:solidFill>
              </a:rPr>
              <a:t>© Copyright Microsoft Corporation. All rights reserved.</a:t>
            </a:r>
            <a:endParaRPr lang="en-US" dirty="0"/>
          </a:p>
        </p:txBody>
      </p:sp>
      <p:sp>
        <p:nvSpPr>
          <p:cNvPr id="3" name="Rectangle 2">
            <a:extLst>
              <a:ext uri="{FF2B5EF4-FFF2-40B4-BE49-F238E27FC236}">
                <a16:creationId xmlns:a16="http://schemas.microsoft.com/office/drawing/2014/main" id="{213ECBBE-EE57-CE56-2C93-BD5D04697F21}"/>
              </a:ext>
              <a:ext uri="{C183D7F6-B498-43B3-948B-1728B52AA6E4}">
                <adec:decorative xmlns:adec="http://schemas.microsoft.com/office/drawing/2017/decorative" val="1"/>
              </a:ext>
            </a:extLst>
          </p:cNvPr>
          <p:cNvSpPr/>
          <p:nvPr/>
        </p:nvSpPr>
        <p:spPr bwMode="auto">
          <a:xfrm>
            <a:off x="510292" y="1498600"/>
            <a:ext cx="11387651" cy="3860800"/>
          </a:xfrm>
          <a:prstGeom prst="rect">
            <a:avLst/>
          </a:prstGeom>
          <a:noFill/>
          <a:ln w="9525">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5" name="组合 58" descr="Diagram of a neural network used to classify a penguin species.">
            <a:extLst>
              <a:ext uri="{FF2B5EF4-FFF2-40B4-BE49-F238E27FC236}">
                <a16:creationId xmlns:a16="http://schemas.microsoft.com/office/drawing/2014/main" id="{B0A453D0-85D3-8D2D-9B8A-2EAC15B13C31}"/>
              </a:ext>
            </a:extLst>
          </p:cNvPr>
          <p:cNvGrpSpPr/>
          <p:nvPr/>
        </p:nvGrpSpPr>
        <p:grpSpPr>
          <a:xfrm>
            <a:off x="294057" y="1711395"/>
            <a:ext cx="11438135" cy="3295616"/>
            <a:chOff x="64482" y="1689150"/>
            <a:chExt cx="11438135" cy="3295616"/>
          </a:xfrm>
        </p:grpSpPr>
        <p:grpSp>
          <p:nvGrpSpPr>
            <p:cNvPr id="6" name="Group 5">
              <a:extLst>
                <a:ext uri="{FF2B5EF4-FFF2-40B4-BE49-F238E27FC236}">
                  <a16:creationId xmlns:a16="http://schemas.microsoft.com/office/drawing/2014/main" id="{660BF58C-796E-C193-D8EE-ADAA40E21B48}"/>
                </a:ext>
                <a:ext uri="{C183D7F6-B498-43B3-948B-1728B52AA6E4}">
                  <adec:decorative xmlns:adec="http://schemas.microsoft.com/office/drawing/2017/decorative" val="1"/>
                </a:ext>
              </a:extLst>
            </p:cNvPr>
            <p:cNvGrpSpPr/>
            <p:nvPr/>
          </p:nvGrpSpPr>
          <p:grpSpPr>
            <a:xfrm>
              <a:off x="64482" y="1689784"/>
              <a:ext cx="11438135" cy="3294982"/>
              <a:chOff x="-154032" y="2040475"/>
              <a:chExt cx="11499904" cy="3294982"/>
            </a:xfrm>
          </p:grpSpPr>
          <p:grpSp>
            <p:nvGrpSpPr>
              <p:cNvPr id="61" name="Group 60">
                <a:extLst>
                  <a:ext uri="{FF2B5EF4-FFF2-40B4-BE49-F238E27FC236}">
                    <a16:creationId xmlns:a16="http://schemas.microsoft.com/office/drawing/2014/main" id="{7612FFA1-15A1-034D-0B0E-EA800D11C57F}"/>
                  </a:ext>
                </a:extLst>
              </p:cNvPr>
              <p:cNvGrpSpPr/>
              <p:nvPr/>
            </p:nvGrpSpPr>
            <p:grpSpPr>
              <a:xfrm>
                <a:off x="-154032" y="2919190"/>
                <a:ext cx="1560276" cy="1560276"/>
                <a:chOff x="7547819" y="5032977"/>
                <a:chExt cx="527281" cy="527281"/>
              </a:xfrm>
            </p:grpSpPr>
            <p:pic>
              <p:nvPicPr>
                <p:cNvPr id="84" name="Graphic 31" descr="Penguin with solid fill">
                  <a:extLst>
                    <a:ext uri="{FF2B5EF4-FFF2-40B4-BE49-F238E27FC236}">
                      <a16:creationId xmlns:a16="http://schemas.microsoft.com/office/drawing/2014/main" id="{0DBFFC83-3B8A-0DFD-DF04-5230A8917B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47819" y="5032977"/>
                  <a:ext cx="527281" cy="527281"/>
                </a:xfrm>
                <a:prstGeom prst="rect">
                  <a:avLst/>
                </a:prstGeom>
              </p:spPr>
            </p:pic>
            <p:sp>
              <p:nvSpPr>
                <p:cNvPr id="85" name="Isosceles Triangle 84">
                  <a:extLst>
                    <a:ext uri="{FF2B5EF4-FFF2-40B4-BE49-F238E27FC236}">
                      <a16:creationId xmlns:a16="http://schemas.microsoft.com/office/drawing/2014/main" id="{F6E22FB0-7D37-7F77-58F6-A3606D920D66}"/>
                    </a:ext>
                  </a:extLst>
                </p:cNvPr>
                <p:cNvSpPr/>
                <p:nvPr/>
              </p:nvSpPr>
              <p:spPr bwMode="auto">
                <a:xfrm rot="16639827">
                  <a:off x="7654090" y="50485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2" name="Graphic 9" descr="Speedometer Low with solid fill">
                <a:extLst>
                  <a:ext uri="{FF2B5EF4-FFF2-40B4-BE49-F238E27FC236}">
                    <a16:creationId xmlns:a16="http://schemas.microsoft.com/office/drawing/2014/main" id="{1593BBC7-299D-5B04-BC21-362270134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906" y="3810678"/>
                <a:ext cx="553998" cy="553998"/>
              </a:xfrm>
              <a:prstGeom prst="rect">
                <a:avLst/>
              </a:prstGeom>
            </p:spPr>
          </p:pic>
          <p:pic>
            <p:nvPicPr>
              <p:cNvPr id="63" name="Graphic 10" descr="Ruler outline">
                <a:extLst>
                  <a:ext uri="{FF2B5EF4-FFF2-40B4-BE49-F238E27FC236}">
                    <a16:creationId xmlns:a16="http://schemas.microsoft.com/office/drawing/2014/main" id="{B718C59E-12D3-A6DA-6B76-2557DB59DB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871" y="3058688"/>
                <a:ext cx="773067" cy="773067"/>
              </a:xfrm>
              <a:prstGeom prst="rect">
                <a:avLst/>
              </a:prstGeom>
            </p:spPr>
          </p:pic>
          <p:sp>
            <p:nvSpPr>
              <p:cNvPr id="64" name="Text Placeholder 2">
                <a:extLst>
                  <a:ext uri="{FF2B5EF4-FFF2-40B4-BE49-F238E27FC236}">
                    <a16:creationId xmlns:a16="http://schemas.microsoft.com/office/drawing/2014/main" id="{10153DD2-6862-E6C6-6264-CAFA930E65C0}"/>
                  </a:ext>
                </a:extLst>
              </p:cNvPr>
              <p:cNvSpPr txBox="1">
                <a:spLocks/>
              </p:cNvSpPr>
              <p:nvPr/>
            </p:nvSpPr>
            <p:spPr>
              <a:xfrm>
                <a:off x="1847542" y="3009107"/>
                <a:ext cx="1235929" cy="1415772"/>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b="1" dirty="0"/>
                  <a:t>x</a:t>
                </a:r>
                <a:r>
                  <a:rPr lang="en-US" sz="2000" b="1" baseline="-25000" dirty="0"/>
                  <a:t>1</a:t>
                </a:r>
                <a:r>
                  <a:rPr lang="en-US" sz="2000" b="1" dirty="0"/>
                  <a:t>:</a:t>
                </a:r>
                <a:r>
                  <a:rPr lang="en-US" sz="2000" dirty="0"/>
                  <a:t> </a:t>
                </a:r>
                <a:r>
                  <a:rPr lang="en-US" sz="2000" b="0" i="0" dirty="0">
                    <a:effectLst/>
                    <a:latin typeface="Segoe UI" panose="020B0502040204020203" pitchFamily="34" charset="0"/>
                  </a:rPr>
                  <a:t>37.3</a:t>
                </a:r>
                <a:endParaRPr lang="en-US" sz="2000" dirty="0"/>
              </a:p>
              <a:p>
                <a:r>
                  <a:rPr lang="en-US" sz="2000" b="1" dirty="0"/>
                  <a:t>x</a:t>
                </a:r>
                <a:r>
                  <a:rPr lang="en-US" sz="2000" b="1" baseline="-25000" dirty="0"/>
                  <a:t>2</a:t>
                </a:r>
                <a:r>
                  <a:rPr lang="en-US" sz="2000" b="1" dirty="0"/>
                  <a:t>: </a:t>
                </a:r>
                <a:r>
                  <a:rPr lang="en-US" sz="2000" b="0" i="0" dirty="0">
                    <a:effectLst/>
                    <a:latin typeface="Segoe UI" panose="020B0502040204020203" pitchFamily="34" charset="0"/>
                  </a:rPr>
                  <a:t>16.8</a:t>
                </a:r>
                <a:endParaRPr lang="en-US" sz="2000" dirty="0"/>
              </a:p>
              <a:p>
                <a:r>
                  <a:rPr lang="en-US" sz="2000" b="1" dirty="0"/>
                  <a:t>x</a:t>
                </a:r>
                <a:r>
                  <a:rPr lang="en-US" sz="2000" b="1" baseline="-25000" dirty="0"/>
                  <a:t>3</a:t>
                </a:r>
                <a:r>
                  <a:rPr lang="en-US" sz="2000" b="1" dirty="0"/>
                  <a:t>: </a:t>
                </a:r>
                <a:r>
                  <a:rPr lang="en-US" sz="2000" b="0" i="0" dirty="0">
                    <a:effectLst/>
                    <a:latin typeface="Segoe UI" panose="020B0502040204020203" pitchFamily="34" charset="0"/>
                  </a:rPr>
                  <a:t>19.2</a:t>
                </a:r>
                <a:endParaRPr lang="en-US" sz="2000" dirty="0"/>
              </a:p>
              <a:p>
                <a:r>
                  <a:rPr lang="en-US" sz="2000" b="1" dirty="0"/>
                  <a:t>x</a:t>
                </a:r>
                <a:r>
                  <a:rPr lang="en-US" sz="2000" b="1" baseline="-25000" dirty="0"/>
                  <a:t>4</a:t>
                </a:r>
                <a:r>
                  <a:rPr lang="en-US" sz="2000" b="1" dirty="0"/>
                  <a:t>: </a:t>
                </a:r>
                <a:r>
                  <a:rPr lang="en-US" sz="2000" b="0" i="0" dirty="0">
                    <a:effectLst/>
                    <a:latin typeface="Segoe UI" panose="020B0502040204020203" pitchFamily="34" charset="0"/>
                  </a:rPr>
                  <a:t>30.0</a:t>
                </a:r>
                <a:endParaRPr lang="en-US" sz="2000" dirty="0"/>
              </a:p>
            </p:txBody>
          </p:sp>
          <p:sp>
            <p:nvSpPr>
              <p:cNvPr id="65" name="Left Brace 64">
                <a:extLst>
                  <a:ext uri="{FF2B5EF4-FFF2-40B4-BE49-F238E27FC236}">
                    <a16:creationId xmlns:a16="http://schemas.microsoft.com/office/drawing/2014/main" id="{5C610745-5DB7-5782-78F3-0C66D78F0966}"/>
                  </a:ext>
                </a:extLst>
              </p:cNvPr>
              <p:cNvSpPr/>
              <p:nvPr/>
            </p:nvSpPr>
            <p:spPr>
              <a:xfrm>
                <a:off x="3076397" y="2507567"/>
                <a:ext cx="158919" cy="241885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a:p>
            </p:txBody>
          </p:sp>
          <p:sp>
            <p:nvSpPr>
              <p:cNvPr id="66" name="Text Placeholder 2">
                <a:extLst>
                  <a:ext uri="{FF2B5EF4-FFF2-40B4-BE49-F238E27FC236}">
                    <a16:creationId xmlns:a16="http://schemas.microsoft.com/office/drawing/2014/main" id="{B042261F-4CAE-C428-6FA4-A65151529E6B}"/>
                  </a:ext>
                </a:extLst>
              </p:cNvPr>
              <p:cNvSpPr txBox="1">
                <a:spLocks/>
              </p:cNvSpPr>
              <p:nvPr/>
            </p:nvSpPr>
            <p:spPr>
              <a:xfrm>
                <a:off x="8789460" y="3299464"/>
                <a:ext cx="1710026" cy="941796"/>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b="1" dirty="0"/>
                  <a:t>P(y=0 | x):</a:t>
                </a:r>
                <a:r>
                  <a:rPr lang="en-US" sz="1800" dirty="0"/>
                  <a:t> </a:t>
                </a:r>
                <a:r>
                  <a:rPr lang="en-US" sz="1800" b="0" i="0" dirty="0">
                    <a:effectLst/>
                    <a:latin typeface="Segoe UI" panose="020B0502040204020203" pitchFamily="34" charset="0"/>
                  </a:rPr>
                  <a:t>0.2</a:t>
                </a:r>
              </a:p>
              <a:p>
                <a:r>
                  <a:rPr lang="en-US" sz="1800" b="1" dirty="0"/>
                  <a:t>P(y=1 | x):</a:t>
                </a:r>
                <a:r>
                  <a:rPr lang="en-US" sz="1800" dirty="0"/>
                  <a:t> </a:t>
                </a:r>
                <a:r>
                  <a:rPr lang="en-US" sz="1800" b="0" i="0" dirty="0">
                    <a:effectLst/>
                    <a:latin typeface="Segoe UI" panose="020B0502040204020203" pitchFamily="34" charset="0"/>
                  </a:rPr>
                  <a:t>0.7</a:t>
                </a:r>
              </a:p>
              <a:p>
                <a:r>
                  <a:rPr lang="en-US" sz="1800" b="1" dirty="0"/>
                  <a:t>P(y=2 | x):</a:t>
                </a:r>
                <a:r>
                  <a:rPr lang="en-US" sz="1800" dirty="0"/>
                  <a:t> </a:t>
                </a:r>
                <a:r>
                  <a:rPr lang="en-US" sz="1800" b="0" i="0" dirty="0">
                    <a:effectLst/>
                    <a:latin typeface="Segoe UI" panose="020B0502040204020203" pitchFamily="34" charset="0"/>
                  </a:rPr>
                  <a:t>0.1</a:t>
                </a:r>
                <a:endParaRPr lang="en-US" sz="1800" dirty="0"/>
              </a:p>
            </p:txBody>
          </p:sp>
          <p:sp>
            <p:nvSpPr>
              <p:cNvPr id="67" name="Left Brace 66">
                <a:extLst>
                  <a:ext uri="{FF2B5EF4-FFF2-40B4-BE49-F238E27FC236}">
                    <a16:creationId xmlns:a16="http://schemas.microsoft.com/office/drawing/2014/main" id="{83E5979B-7B82-149F-75B5-EFBC6553C9E3}"/>
                  </a:ext>
                </a:extLst>
              </p:cNvPr>
              <p:cNvSpPr/>
              <p:nvPr/>
            </p:nvSpPr>
            <p:spPr>
              <a:xfrm flipH="1">
                <a:off x="8524591" y="2919190"/>
                <a:ext cx="180230" cy="167651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a:p>
            </p:txBody>
          </p:sp>
          <p:grpSp>
            <p:nvGrpSpPr>
              <p:cNvPr id="68" name="Group 67">
                <a:extLst>
                  <a:ext uri="{FF2B5EF4-FFF2-40B4-BE49-F238E27FC236}">
                    <a16:creationId xmlns:a16="http://schemas.microsoft.com/office/drawing/2014/main" id="{C0AFBB99-9950-47DD-54D5-547603FB040F}"/>
                  </a:ext>
                </a:extLst>
              </p:cNvPr>
              <p:cNvGrpSpPr/>
              <p:nvPr/>
            </p:nvGrpSpPr>
            <p:grpSpPr>
              <a:xfrm>
                <a:off x="10445122" y="2531869"/>
                <a:ext cx="773067" cy="773067"/>
                <a:chOff x="8704821" y="1111878"/>
                <a:chExt cx="773067" cy="773067"/>
              </a:xfrm>
            </p:grpSpPr>
            <p:pic>
              <p:nvPicPr>
                <p:cNvPr id="82" name="Graphic 29" descr="Penguin with solid fill">
                  <a:extLst>
                    <a:ext uri="{FF2B5EF4-FFF2-40B4-BE49-F238E27FC236}">
                      <a16:creationId xmlns:a16="http://schemas.microsoft.com/office/drawing/2014/main" id="{40551846-084D-A44D-2213-1601FBACA3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4821" y="1111878"/>
                  <a:ext cx="773067" cy="773067"/>
                </a:xfrm>
                <a:prstGeom prst="rect">
                  <a:avLst/>
                </a:prstGeom>
              </p:spPr>
            </p:pic>
            <p:sp>
              <p:nvSpPr>
                <p:cNvPr id="83" name="TextBox 30">
                  <a:extLst>
                    <a:ext uri="{FF2B5EF4-FFF2-40B4-BE49-F238E27FC236}">
                      <a16:creationId xmlns:a16="http://schemas.microsoft.com/office/drawing/2014/main" id="{BBBE4A80-FFF8-849A-0F2B-1A3F54A5F4CF}"/>
                    </a:ext>
                  </a:extLst>
                </p:cNvPr>
                <p:cNvSpPr txBox="1"/>
                <p:nvPr/>
              </p:nvSpPr>
              <p:spPr>
                <a:xfrm>
                  <a:off x="8849469" y="1157245"/>
                  <a:ext cx="110608"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dirty="0"/>
                    <a:t>0</a:t>
                  </a:r>
                </a:p>
              </p:txBody>
            </p:sp>
          </p:grpSp>
          <p:grpSp>
            <p:nvGrpSpPr>
              <p:cNvPr id="69" name="Group 68">
                <a:extLst>
                  <a:ext uri="{FF2B5EF4-FFF2-40B4-BE49-F238E27FC236}">
                    <a16:creationId xmlns:a16="http://schemas.microsoft.com/office/drawing/2014/main" id="{A20E6149-3E2B-C3CB-FA77-AA6842B4E426}"/>
                  </a:ext>
                </a:extLst>
              </p:cNvPr>
              <p:cNvGrpSpPr/>
              <p:nvPr/>
            </p:nvGrpSpPr>
            <p:grpSpPr>
              <a:xfrm>
                <a:off x="10592355" y="4248157"/>
                <a:ext cx="660647" cy="669910"/>
                <a:chOff x="10356012" y="1177922"/>
                <a:chExt cx="660647" cy="669910"/>
              </a:xfrm>
            </p:grpSpPr>
            <p:grpSp>
              <p:nvGrpSpPr>
                <p:cNvPr id="77" name="Group 76">
                  <a:extLst>
                    <a:ext uri="{FF2B5EF4-FFF2-40B4-BE49-F238E27FC236}">
                      <a16:creationId xmlns:a16="http://schemas.microsoft.com/office/drawing/2014/main" id="{97615B32-8DF8-C51F-B178-256C343CB35D}"/>
                    </a:ext>
                  </a:extLst>
                </p:cNvPr>
                <p:cNvGrpSpPr/>
                <p:nvPr/>
              </p:nvGrpSpPr>
              <p:grpSpPr>
                <a:xfrm>
                  <a:off x="10356012" y="1187185"/>
                  <a:ext cx="660647" cy="660647"/>
                  <a:chOff x="4497745" y="2418364"/>
                  <a:chExt cx="773067" cy="773067"/>
                </a:xfrm>
              </p:grpSpPr>
              <p:pic>
                <p:nvPicPr>
                  <p:cNvPr id="79" name="Graphic 26" descr="Penguin with solid fill">
                    <a:extLst>
                      <a:ext uri="{FF2B5EF4-FFF2-40B4-BE49-F238E27FC236}">
                        <a16:creationId xmlns:a16="http://schemas.microsoft.com/office/drawing/2014/main" id="{0D115C65-6A38-C751-F272-C2D8257CB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7745" y="2418364"/>
                    <a:ext cx="773067" cy="773067"/>
                  </a:xfrm>
                  <a:prstGeom prst="rect">
                    <a:avLst/>
                  </a:prstGeom>
                </p:spPr>
              </p:pic>
              <p:sp>
                <p:nvSpPr>
                  <p:cNvPr id="80" name="Freeform: Shape 79">
                    <a:extLst>
                      <a:ext uri="{FF2B5EF4-FFF2-40B4-BE49-F238E27FC236}">
                        <a16:creationId xmlns:a16="http://schemas.microsoft.com/office/drawing/2014/main" id="{5772E4FC-5A93-A935-0803-ADA73E3A6140}"/>
                      </a:ext>
                    </a:extLst>
                  </p:cNvPr>
                  <p:cNvSpPr/>
                  <p:nvPr/>
                </p:nvSpPr>
                <p:spPr bwMode="auto">
                  <a:xfrm>
                    <a:off x="4857766" y="2506663"/>
                    <a:ext cx="128253" cy="106997"/>
                  </a:xfrm>
                  <a:custGeom>
                    <a:avLst/>
                    <a:gdLst>
                      <a:gd name="connsiteX0" fmla="*/ 0 w 81280"/>
                      <a:gd name="connsiteY0" fmla="*/ 40640 h 96520"/>
                      <a:gd name="connsiteX1" fmla="*/ 25400 w 81280"/>
                      <a:gd name="connsiteY1" fmla="*/ 96520 h 96520"/>
                      <a:gd name="connsiteX2" fmla="*/ 71120 w 81280"/>
                      <a:gd name="connsiteY2" fmla="*/ 78740 h 96520"/>
                      <a:gd name="connsiteX3" fmla="*/ 81280 w 81280"/>
                      <a:gd name="connsiteY3" fmla="*/ 0 h 96520"/>
                      <a:gd name="connsiteX4" fmla="*/ 0 w 81280"/>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92F271F9-8CD0-5A3E-882F-A31E19F4682C}"/>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25">
                  <a:extLst>
                    <a:ext uri="{FF2B5EF4-FFF2-40B4-BE49-F238E27FC236}">
                      <a16:creationId xmlns:a16="http://schemas.microsoft.com/office/drawing/2014/main" id="{D1360957-EA10-084F-937F-A61B08EFDA01}"/>
                    </a:ext>
                  </a:extLst>
                </p:cNvPr>
                <p:cNvSpPr txBox="1"/>
                <p:nvPr/>
              </p:nvSpPr>
              <p:spPr>
                <a:xfrm>
                  <a:off x="10460461" y="1177922"/>
                  <a:ext cx="110608"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dirty="0"/>
                    <a:t>2</a:t>
                  </a:r>
                </a:p>
              </p:txBody>
            </p:sp>
          </p:grpSp>
          <p:grpSp>
            <p:nvGrpSpPr>
              <p:cNvPr id="70" name="Group 69">
                <a:extLst>
                  <a:ext uri="{FF2B5EF4-FFF2-40B4-BE49-F238E27FC236}">
                    <a16:creationId xmlns:a16="http://schemas.microsoft.com/office/drawing/2014/main" id="{A1C1089A-8B12-5EE3-3463-6F1AFF5785B2}"/>
                  </a:ext>
                </a:extLst>
              </p:cNvPr>
              <p:cNvGrpSpPr/>
              <p:nvPr/>
            </p:nvGrpSpPr>
            <p:grpSpPr>
              <a:xfrm>
                <a:off x="10570624" y="3402556"/>
                <a:ext cx="690609" cy="695656"/>
                <a:chOff x="9539926" y="1168637"/>
                <a:chExt cx="690609" cy="695656"/>
              </a:xfrm>
            </p:grpSpPr>
            <p:grpSp>
              <p:nvGrpSpPr>
                <p:cNvPr id="73" name="Group 72">
                  <a:extLst>
                    <a:ext uri="{FF2B5EF4-FFF2-40B4-BE49-F238E27FC236}">
                      <a16:creationId xmlns:a16="http://schemas.microsoft.com/office/drawing/2014/main" id="{D0533E5B-A98F-A611-6DF1-FE2B3EE61118}"/>
                    </a:ext>
                  </a:extLst>
                </p:cNvPr>
                <p:cNvGrpSpPr/>
                <p:nvPr/>
              </p:nvGrpSpPr>
              <p:grpSpPr>
                <a:xfrm>
                  <a:off x="9553427" y="1187185"/>
                  <a:ext cx="677108" cy="677108"/>
                  <a:chOff x="7569899" y="5032978"/>
                  <a:chExt cx="527281" cy="527281"/>
                </a:xfrm>
              </p:grpSpPr>
              <p:pic>
                <p:nvPicPr>
                  <p:cNvPr id="75" name="Graphic 22" descr="Penguin with solid fill">
                    <a:extLst>
                      <a:ext uri="{FF2B5EF4-FFF2-40B4-BE49-F238E27FC236}">
                        <a16:creationId xmlns:a16="http://schemas.microsoft.com/office/drawing/2014/main" id="{12928917-7AD9-9A6C-CF70-0C024891A8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69899" y="5032978"/>
                    <a:ext cx="527281" cy="527281"/>
                  </a:xfrm>
                  <a:prstGeom prst="rect">
                    <a:avLst/>
                  </a:prstGeom>
                </p:spPr>
              </p:pic>
              <p:sp>
                <p:nvSpPr>
                  <p:cNvPr id="76" name="Isosceles Triangle 75">
                    <a:extLst>
                      <a:ext uri="{FF2B5EF4-FFF2-40B4-BE49-F238E27FC236}">
                        <a16:creationId xmlns:a16="http://schemas.microsoft.com/office/drawing/2014/main" id="{3315007D-74B9-A012-4CDA-04EF111E0FC0}"/>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21">
                  <a:extLst>
                    <a:ext uri="{FF2B5EF4-FFF2-40B4-BE49-F238E27FC236}">
                      <a16:creationId xmlns:a16="http://schemas.microsoft.com/office/drawing/2014/main" id="{9528AA49-BE15-55D6-0F8F-BE7F96A3061B}"/>
                    </a:ext>
                  </a:extLst>
                </p:cNvPr>
                <p:cNvSpPr txBox="1"/>
                <p:nvPr/>
              </p:nvSpPr>
              <p:spPr>
                <a:xfrm>
                  <a:off x="9539926" y="1168637"/>
                  <a:ext cx="110608"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600" dirty="0"/>
                    <a:t>1</a:t>
                  </a:r>
                </a:p>
              </p:txBody>
            </p:sp>
          </p:grpSp>
          <p:pic>
            <p:nvPicPr>
              <p:cNvPr id="71" name="Graphic 18" descr="Badge Tick1 with solid fill">
                <a:extLst>
                  <a:ext uri="{FF2B5EF4-FFF2-40B4-BE49-F238E27FC236}">
                    <a16:creationId xmlns:a16="http://schemas.microsoft.com/office/drawing/2014/main" id="{355F9657-3202-982D-7509-142088543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2146" y="3429109"/>
                <a:ext cx="393726" cy="393726"/>
              </a:xfrm>
              <a:prstGeom prst="rect">
                <a:avLst/>
              </a:prstGeom>
            </p:spPr>
          </p:pic>
          <p:pic>
            <p:nvPicPr>
              <p:cNvPr id="72" name="Picture 71">
                <a:extLst>
                  <a:ext uri="{FF2B5EF4-FFF2-40B4-BE49-F238E27FC236}">
                    <a16:creationId xmlns:a16="http://schemas.microsoft.com/office/drawing/2014/main" id="{45386181-DDEB-7D3A-0C70-3B8FA444A6EC}"/>
                  </a:ext>
                </a:extLst>
              </p:cNvPr>
              <p:cNvPicPr>
                <a:picLocks noChangeAspect="1"/>
              </p:cNvPicPr>
              <p:nvPr/>
            </p:nvPicPr>
            <p:blipFill>
              <a:blip r:embed="rId11"/>
              <a:stretch>
                <a:fillRect/>
              </a:stretch>
            </p:blipFill>
            <p:spPr>
              <a:xfrm>
                <a:off x="3168111" y="2040475"/>
                <a:ext cx="5354881" cy="3294982"/>
              </a:xfrm>
              <a:prstGeom prst="rect">
                <a:avLst/>
              </a:prstGeom>
            </p:spPr>
          </p:pic>
        </p:grpSp>
        <p:sp>
          <p:nvSpPr>
            <p:cNvPr id="7" name="矩形 2">
              <a:extLst>
                <a:ext uri="{FF2B5EF4-FFF2-40B4-BE49-F238E27FC236}">
                  <a16:creationId xmlns:a16="http://schemas.microsoft.com/office/drawing/2014/main" id="{6522CF22-D48A-79AD-BB1B-B73F8B163644}"/>
                </a:ext>
              </a:extLst>
            </p:cNvPr>
            <p:cNvSpPr/>
            <p:nvPr/>
          </p:nvSpPr>
          <p:spPr bwMode="auto">
            <a:xfrm>
              <a:off x="3572539" y="2124977"/>
              <a:ext cx="360000" cy="244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zh-CN" altLang="en-US" sz="2000" dirty="0" err="1">
                <a:solidFill>
                  <a:srgbClr val="FFFFFF"/>
                </a:solidFill>
                <a:ea typeface="Segoe UI" pitchFamily="34" charset="0"/>
                <a:cs typeface="Segoe UI" pitchFamily="34" charset="0"/>
              </a:endParaRPr>
            </a:p>
          </p:txBody>
        </p:sp>
        <p:sp>
          <p:nvSpPr>
            <p:cNvPr id="13" name="矩形 3">
              <a:extLst>
                <a:ext uri="{FF2B5EF4-FFF2-40B4-BE49-F238E27FC236}">
                  <a16:creationId xmlns:a16="http://schemas.microsoft.com/office/drawing/2014/main" id="{705E9018-2AD7-F543-4812-55C140129C19}"/>
                </a:ext>
              </a:extLst>
            </p:cNvPr>
            <p:cNvSpPr/>
            <p:nvPr/>
          </p:nvSpPr>
          <p:spPr bwMode="auto">
            <a:xfrm>
              <a:off x="8178792" y="2521375"/>
              <a:ext cx="381600" cy="172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zh-CN" altLang="en-US" sz="2000" dirty="0" err="1">
                <a:solidFill>
                  <a:srgbClr val="FFFFFF"/>
                </a:solidFill>
                <a:ea typeface="Segoe UI" pitchFamily="34" charset="0"/>
                <a:cs typeface="Segoe UI" pitchFamily="34" charset="0"/>
              </a:endParaRPr>
            </a:p>
          </p:txBody>
        </p:sp>
        <p:sp>
          <p:nvSpPr>
            <p:cNvPr id="24" name="文本框 4">
              <a:extLst>
                <a:ext uri="{FF2B5EF4-FFF2-40B4-BE49-F238E27FC236}">
                  <a16:creationId xmlns:a16="http://schemas.microsoft.com/office/drawing/2014/main" id="{62975D2A-BB15-E2DF-4902-B00CFFD5450D}"/>
                </a:ext>
              </a:extLst>
            </p:cNvPr>
            <p:cNvSpPr txBox="1"/>
            <p:nvPr/>
          </p:nvSpPr>
          <p:spPr>
            <a:xfrm>
              <a:off x="3595508" y="2034589"/>
              <a:ext cx="336631"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x</a:t>
              </a:r>
              <a:r>
                <a:rPr lang="en-US" altLang="zh-CN" sz="3200" baseline="-25000" dirty="0"/>
                <a:t>1</a:t>
              </a:r>
              <a:endParaRPr lang="zh-CN" altLang="en-US" sz="3200" dirty="0" err="1"/>
            </a:p>
          </p:txBody>
        </p:sp>
        <p:sp>
          <p:nvSpPr>
            <p:cNvPr id="25" name="文本框 5">
              <a:extLst>
                <a:ext uri="{FF2B5EF4-FFF2-40B4-BE49-F238E27FC236}">
                  <a16:creationId xmlns:a16="http://schemas.microsoft.com/office/drawing/2014/main" id="{61BBA084-873F-9E5C-A875-C4AA5C4E8EC8}"/>
                </a:ext>
              </a:extLst>
            </p:cNvPr>
            <p:cNvSpPr txBox="1"/>
            <p:nvPr/>
          </p:nvSpPr>
          <p:spPr>
            <a:xfrm>
              <a:off x="3595508" y="2707997"/>
              <a:ext cx="336631"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x</a:t>
              </a:r>
              <a:r>
                <a:rPr lang="en-US" altLang="zh-CN" sz="3200" baseline="-25000" dirty="0"/>
                <a:t>2</a:t>
              </a:r>
              <a:endParaRPr lang="zh-CN" altLang="en-US" sz="3200" dirty="0" err="1"/>
            </a:p>
          </p:txBody>
        </p:sp>
        <p:sp>
          <p:nvSpPr>
            <p:cNvPr id="27" name="文本框 6">
              <a:extLst>
                <a:ext uri="{FF2B5EF4-FFF2-40B4-BE49-F238E27FC236}">
                  <a16:creationId xmlns:a16="http://schemas.microsoft.com/office/drawing/2014/main" id="{3B1F9FCD-2803-5B60-ABA8-F0EE65E3C2A1}"/>
                </a:ext>
              </a:extLst>
            </p:cNvPr>
            <p:cNvSpPr txBox="1"/>
            <p:nvPr/>
          </p:nvSpPr>
          <p:spPr>
            <a:xfrm>
              <a:off x="3595508" y="3397101"/>
              <a:ext cx="336631"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x</a:t>
              </a:r>
              <a:r>
                <a:rPr lang="en-US" altLang="zh-CN" sz="3200" baseline="-25000" dirty="0"/>
                <a:t>3</a:t>
              </a:r>
              <a:endParaRPr lang="zh-CN" altLang="en-US" sz="3200" dirty="0" err="1"/>
            </a:p>
          </p:txBody>
        </p:sp>
        <p:sp>
          <p:nvSpPr>
            <p:cNvPr id="28" name="文本框 33">
              <a:extLst>
                <a:ext uri="{FF2B5EF4-FFF2-40B4-BE49-F238E27FC236}">
                  <a16:creationId xmlns:a16="http://schemas.microsoft.com/office/drawing/2014/main" id="{931484AA-EF77-8F90-BC36-7CE46632EE89}"/>
                </a:ext>
              </a:extLst>
            </p:cNvPr>
            <p:cNvSpPr txBox="1"/>
            <p:nvPr/>
          </p:nvSpPr>
          <p:spPr>
            <a:xfrm>
              <a:off x="3595508" y="4049243"/>
              <a:ext cx="336631"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x</a:t>
              </a:r>
              <a:r>
                <a:rPr lang="en-US" altLang="zh-CN" sz="3200" baseline="-25000" dirty="0"/>
                <a:t>4</a:t>
              </a:r>
              <a:endParaRPr lang="zh-CN" altLang="en-US" sz="3200" dirty="0" err="1"/>
            </a:p>
          </p:txBody>
        </p:sp>
        <p:sp>
          <p:nvSpPr>
            <p:cNvPr id="29" name="文本框 35">
              <a:extLst>
                <a:ext uri="{FF2B5EF4-FFF2-40B4-BE49-F238E27FC236}">
                  <a16:creationId xmlns:a16="http://schemas.microsoft.com/office/drawing/2014/main" id="{8FB3F760-10F6-69EC-0B0D-07DD57B393EA}"/>
                </a:ext>
              </a:extLst>
            </p:cNvPr>
            <p:cNvSpPr txBox="1"/>
            <p:nvPr/>
          </p:nvSpPr>
          <p:spPr>
            <a:xfrm>
              <a:off x="8202962" y="2442168"/>
              <a:ext cx="346249"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y</a:t>
              </a:r>
              <a:r>
                <a:rPr lang="en-US" altLang="zh-CN" sz="3200" baseline="-25000" dirty="0"/>
                <a:t>1</a:t>
              </a:r>
              <a:endParaRPr lang="zh-CN" altLang="en-US" sz="3200" dirty="0" err="1"/>
            </a:p>
          </p:txBody>
        </p:sp>
        <p:sp>
          <p:nvSpPr>
            <p:cNvPr id="30" name="文本框 36">
              <a:extLst>
                <a:ext uri="{FF2B5EF4-FFF2-40B4-BE49-F238E27FC236}">
                  <a16:creationId xmlns:a16="http://schemas.microsoft.com/office/drawing/2014/main" id="{5322D072-2E75-D20E-4EBC-C660F1080AA1}"/>
                </a:ext>
              </a:extLst>
            </p:cNvPr>
            <p:cNvSpPr txBox="1"/>
            <p:nvPr/>
          </p:nvSpPr>
          <p:spPr>
            <a:xfrm>
              <a:off x="8202962" y="3073044"/>
              <a:ext cx="346249"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y</a:t>
              </a:r>
              <a:r>
                <a:rPr lang="en-US" altLang="zh-CN" sz="3200" baseline="-25000" dirty="0"/>
                <a:t>2</a:t>
              </a:r>
              <a:endParaRPr lang="zh-CN" altLang="en-US" sz="3200" dirty="0" err="1"/>
            </a:p>
          </p:txBody>
        </p:sp>
        <p:sp>
          <p:nvSpPr>
            <p:cNvPr id="34" name="文本框 38">
              <a:extLst>
                <a:ext uri="{FF2B5EF4-FFF2-40B4-BE49-F238E27FC236}">
                  <a16:creationId xmlns:a16="http://schemas.microsoft.com/office/drawing/2014/main" id="{2546CF10-F8DF-317A-BDF4-AF3C5864A80B}"/>
                </a:ext>
              </a:extLst>
            </p:cNvPr>
            <p:cNvSpPr txBox="1"/>
            <p:nvPr/>
          </p:nvSpPr>
          <p:spPr>
            <a:xfrm>
              <a:off x="8202962" y="3666453"/>
              <a:ext cx="346249" cy="492443"/>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altLang="zh-CN" sz="3200" dirty="0"/>
                <a:t>y</a:t>
              </a:r>
              <a:r>
                <a:rPr lang="en-US" altLang="zh-CN" sz="3200" baseline="-25000" dirty="0"/>
                <a:t>3</a:t>
              </a:r>
              <a:endParaRPr lang="zh-CN" altLang="en-US" sz="3200" dirty="0" err="1"/>
            </a:p>
          </p:txBody>
        </p:sp>
        <p:sp>
          <p:nvSpPr>
            <p:cNvPr id="35" name="椭圆 39">
              <a:extLst>
                <a:ext uri="{FF2B5EF4-FFF2-40B4-BE49-F238E27FC236}">
                  <a16:creationId xmlns:a16="http://schemas.microsoft.com/office/drawing/2014/main" id="{4FB8B5F0-C143-F31A-BF5F-A7AD5B3D79EA}"/>
                </a:ext>
              </a:extLst>
            </p:cNvPr>
            <p:cNvSpPr>
              <a:spLocks noChangeAspect="1"/>
            </p:cNvSpPr>
            <p:nvPr/>
          </p:nvSpPr>
          <p:spPr bwMode="auto">
            <a:xfrm>
              <a:off x="4181234" y="2155492"/>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37" name="椭圆 40">
              <a:extLst>
                <a:ext uri="{FF2B5EF4-FFF2-40B4-BE49-F238E27FC236}">
                  <a16:creationId xmlns:a16="http://schemas.microsoft.com/office/drawing/2014/main" id="{F164B1E1-D36C-5B2D-3390-D3FED9744048}"/>
                </a:ext>
              </a:extLst>
            </p:cNvPr>
            <p:cNvSpPr>
              <a:spLocks noChangeAspect="1"/>
            </p:cNvSpPr>
            <p:nvPr/>
          </p:nvSpPr>
          <p:spPr bwMode="auto">
            <a:xfrm>
              <a:off x="4180571" y="2811489"/>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39" name="椭圆 41">
              <a:extLst>
                <a:ext uri="{FF2B5EF4-FFF2-40B4-BE49-F238E27FC236}">
                  <a16:creationId xmlns:a16="http://schemas.microsoft.com/office/drawing/2014/main" id="{A32B700A-8321-5D22-B6CE-928A06F119B2}"/>
                </a:ext>
              </a:extLst>
            </p:cNvPr>
            <p:cNvSpPr>
              <a:spLocks noChangeAspect="1"/>
            </p:cNvSpPr>
            <p:nvPr/>
          </p:nvSpPr>
          <p:spPr bwMode="auto">
            <a:xfrm>
              <a:off x="4184714" y="3447602"/>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0" name="椭圆 42">
              <a:extLst>
                <a:ext uri="{FF2B5EF4-FFF2-40B4-BE49-F238E27FC236}">
                  <a16:creationId xmlns:a16="http://schemas.microsoft.com/office/drawing/2014/main" id="{DEA9CA90-7EC3-402F-168E-332475F37B21}"/>
                </a:ext>
              </a:extLst>
            </p:cNvPr>
            <p:cNvSpPr>
              <a:spLocks noChangeAspect="1"/>
            </p:cNvSpPr>
            <p:nvPr/>
          </p:nvSpPr>
          <p:spPr bwMode="auto">
            <a:xfrm>
              <a:off x="4184051" y="4108337"/>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4" name="椭圆 43">
              <a:extLst>
                <a:ext uri="{FF2B5EF4-FFF2-40B4-BE49-F238E27FC236}">
                  <a16:creationId xmlns:a16="http://schemas.microsoft.com/office/drawing/2014/main" id="{663E3F71-8FBB-8400-4D25-9A3F4FB69DAB}"/>
                </a:ext>
              </a:extLst>
            </p:cNvPr>
            <p:cNvSpPr>
              <a:spLocks noChangeAspect="1"/>
            </p:cNvSpPr>
            <p:nvPr/>
          </p:nvSpPr>
          <p:spPr bwMode="auto">
            <a:xfrm>
              <a:off x="7378806" y="2514738"/>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8" name="椭圆 44">
              <a:extLst>
                <a:ext uri="{FF2B5EF4-FFF2-40B4-BE49-F238E27FC236}">
                  <a16:creationId xmlns:a16="http://schemas.microsoft.com/office/drawing/2014/main" id="{B31E6F44-3899-19B2-C60C-8A2CD4999803}"/>
                </a:ext>
              </a:extLst>
            </p:cNvPr>
            <p:cNvSpPr>
              <a:spLocks noChangeAspect="1"/>
            </p:cNvSpPr>
            <p:nvPr/>
          </p:nvSpPr>
          <p:spPr bwMode="auto">
            <a:xfrm>
              <a:off x="7378143" y="3109141"/>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0" name="椭圆 45">
              <a:extLst>
                <a:ext uri="{FF2B5EF4-FFF2-40B4-BE49-F238E27FC236}">
                  <a16:creationId xmlns:a16="http://schemas.microsoft.com/office/drawing/2014/main" id="{8ECA420B-3248-5C0C-4F63-CC40EEB90003}"/>
                </a:ext>
              </a:extLst>
            </p:cNvPr>
            <p:cNvSpPr>
              <a:spLocks noChangeAspect="1"/>
            </p:cNvSpPr>
            <p:nvPr/>
          </p:nvSpPr>
          <p:spPr bwMode="auto">
            <a:xfrm>
              <a:off x="7386217" y="3703544"/>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1" name="椭圆 47">
              <a:extLst>
                <a:ext uri="{FF2B5EF4-FFF2-40B4-BE49-F238E27FC236}">
                  <a16:creationId xmlns:a16="http://schemas.microsoft.com/office/drawing/2014/main" id="{07484F83-0E46-EB4C-EF32-A9CB87F12602}"/>
                </a:ext>
              </a:extLst>
            </p:cNvPr>
            <p:cNvSpPr>
              <a:spLocks noChangeAspect="1"/>
            </p:cNvSpPr>
            <p:nvPr/>
          </p:nvSpPr>
          <p:spPr bwMode="auto">
            <a:xfrm>
              <a:off x="5255783" y="1689150"/>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r>
                <a:rPr lang="en-US" altLang="zh-CN" sz="2000" kern="0" dirty="0">
                  <a:solidFill>
                    <a:schemeClr val="bg1"/>
                  </a:solidFill>
                  <a:latin typeface="Blackadder ITC" panose="04020505051007020D02" pitchFamily="82" charset="0"/>
                </a:rPr>
                <a:t>f</a:t>
              </a:r>
              <a:r>
                <a:rPr lang="en-US" altLang="zh-CN" sz="1600" kern="0" dirty="0">
                  <a:solidFill>
                    <a:schemeClr val="bg1"/>
                  </a:solidFill>
                  <a:latin typeface="Blackadder ITC" panose="04020505051007020D02" pitchFamily="82" charset="0"/>
                </a:rPr>
                <a:t> </a:t>
              </a:r>
              <a:r>
                <a:rPr lang="en-US" altLang="zh-CN" sz="900" dirty="0">
                  <a:latin typeface="+mj-lt"/>
                  <a:cs typeface="LilyUPC" panose="020B0502040204020203" pitchFamily="34" charset="-34"/>
                </a:rPr>
                <a:t>(x,w)</a:t>
              </a:r>
              <a:endParaRPr lang="zh-CN" altLang="en-US" sz="1000" dirty="0" err="1">
                <a:solidFill>
                  <a:srgbClr val="FFFFFF"/>
                </a:solidFill>
                <a:latin typeface="+mj-lt"/>
                <a:ea typeface="STXinwei" panose="02010800040101010101" pitchFamily="2" charset="-122"/>
                <a:cs typeface="LilyUPC" panose="020B0502040204020203" pitchFamily="34" charset="-34"/>
              </a:endParaRPr>
            </a:p>
          </p:txBody>
        </p:sp>
        <p:sp>
          <p:nvSpPr>
            <p:cNvPr id="52" name="椭圆 48">
              <a:extLst>
                <a:ext uri="{FF2B5EF4-FFF2-40B4-BE49-F238E27FC236}">
                  <a16:creationId xmlns:a16="http://schemas.microsoft.com/office/drawing/2014/main" id="{1E81D84F-6077-3346-CDE3-82ABB72CE001}"/>
                </a:ext>
              </a:extLst>
            </p:cNvPr>
            <p:cNvSpPr>
              <a:spLocks noChangeAspect="1"/>
            </p:cNvSpPr>
            <p:nvPr/>
          </p:nvSpPr>
          <p:spPr bwMode="auto">
            <a:xfrm>
              <a:off x="5255120" y="2349885"/>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3" name="椭圆 49">
              <a:extLst>
                <a:ext uri="{FF2B5EF4-FFF2-40B4-BE49-F238E27FC236}">
                  <a16:creationId xmlns:a16="http://schemas.microsoft.com/office/drawing/2014/main" id="{6F33A790-D52B-BE4F-5E45-8C950A3DAE7A}"/>
                </a:ext>
              </a:extLst>
            </p:cNvPr>
            <p:cNvSpPr>
              <a:spLocks noChangeAspect="1"/>
            </p:cNvSpPr>
            <p:nvPr/>
          </p:nvSpPr>
          <p:spPr bwMode="auto">
            <a:xfrm>
              <a:off x="5259263" y="3052329"/>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4" name="椭圆 50">
              <a:extLst>
                <a:ext uri="{FF2B5EF4-FFF2-40B4-BE49-F238E27FC236}">
                  <a16:creationId xmlns:a16="http://schemas.microsoft.com/office/drawing/2014/main" id="{266AF0E4-8795-E775-4B17-37D22A2E1FCB}"/>
                </a:ext>
              </a:extLst>
            </p:cNvPr>
            <p:cNvSpPr>
              <a:spLocks noChangeAspect="1"/>
            </p:cNvSpPr>
            <p:nvPr/>
          </p:nvSpPr>
          <p:spPr bwMode="auto">
            <a:xfrm>
              <a:off x="5258600" y="3732017"/>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5" name="椭圆 51">
              <a:extLst>
                <a:ext uri="{FF2B5EF4-FFF2-40B4-BE49-F238E27FC236}">
                  <a16:creationId xmlns:a16="http://schemas.microsoft.com/office/drawing/2014/main" id="{F7109A6C-EB29-8A2C-DE06-9C8F34EBE63D}"/>
                </a:ext>
              </a:extLst>
            </p:cNvPr>
            <p:cNvSpPr>
              <a:spLocks noChangeAspect="1"/>
            </p:cNvSpPr>
            <p:nvPr/>
          </p:nvSpPr>
          <p:spPr bwMode="auto">
            <a:xfrm>
              <a:off x="5255120" y="4419402"/>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6" name="椭圆 52">
              <a:extLst>
                <a:ext uri="{FF2B5EF4-FFF2-40B4-BE49-F238E27FC236}">
                  <a16:creationId xmlns:a16="http://schemas.microsoft.com/office/drawing/2014/main" id="{A43D37D2-3C31-9E5E-8173-F0591A904AE8}"/>
                </a:ext>
              </a:extLst>
            </p:cNvPr>
            <p:cNvSpPr>
              <a:spLocks noChangeAspect="1"/>
            </p:cNvSpPr>
            <p:nvPr/>
          </p:nvSpPr>
          <p:spPr bwMode="auto">
            <a:xfrm>
              <a:off x="6340960" y="1689150"/>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7" name="椭圆 53">
              <a:extLst>
                <a:ext uri="{FF2B5EF4-FFF2-40B4-BE49-F238E27FC236}">
                  <a16:creationId xmlns:a16="http://schemas.microsoft.com/office/drawing/2014/main" id="{2D9615BD-0588-A0A4-DE52-0A4320F56B94}"/>
                </a:ext>
              </a:extLst>
            </p:cNvPr>
            <p:cNvSpPr>
              <a:spLocks noChangeAspect="1"/>
            </p:cNvSpPr>
            <p:nvPr/>
          </p:nvSpPr>
          <p:spPr bwMode="auto">
            <a:xfrm>
              <a:off x="6340297" y="2349885"/>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8" name="椭圆 54">
              <a:extLst>
                <a:ext uri="{FF2B5EF4-FFF2-40B4-BE49-F238E27FC236}">
                  <a16:creationId xmlns:a16="http://schemas.microsoft.com/office/drawing/2014/main" id="{E3B0C66A-4D27-55E8-D1B2-CB9133FB4978}"/>
                </a:ext>
              </a:extLst>
            </p:cNvPr>
            <p:cNvSpPr>
              <a:spLocks noChangeAspect="1"/>
            </p:cNvSpPr>
            <p:nvPr/>
          </p:nvSpPr>
          <p:spPr bwMode="auto">
            <a:xfrm>
              <a:off x="6344440" y="3052329"/>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9" name="椭圆 55">
              <a:extLst>
                <a:ext uri="{FF2B5EF4-FFF2-40B4-BE49-F238E27FC236}">
                  <a16:creationId xmlns:a16="http://schemas.microsoft.com/office/drawing/2014/main" id="{B1DEE7F2-FE25-0090-8FB3-106378CC7AAF}"/>
                </a:ext>
              </a:extLst>
            </p:cNvPr>
            <p:cNvSpPr>
              <a:spLocks noChangeAspect="1"/>
            </p:cNvSpPr>
            <p:nvPr/>
          </p:nvSpPr>
          <p:spPr bwMode="auto">
            <a:xfrm>
              <a:off x="6343777" y="3732017"/>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60" name="椭圆 56">
              <a:extLst>
                <a:ext uri="{FF2B5EF4-FFF2-40B4-BE49-F238E27FC236}">
                  <a16:creationId xmlns:a16="http://schemas.microsoft.com/office/drawing/2014/main" id="{CACF9BD4-A370-F3B2-7826-2BB1E50A5C20}"/>
                </a:ext>
              </a:extLst>
            </p:cNvPr>
            <p:cNvSpPr>
              <a:spLocks noChangeAspect="1"/>
            </p:cNvSpPr>
            <p:nvPr/>
          </p:nvSpPr>
          <p:spPr bwMode="auto">
            <a:xfrm>
              <a:off x="6340297" y="4419402"/>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f</a:t>
              </a:r>
              <a:r>
                <a:rPr kumimoji="0" lang="en-US" altLang="zh-CN" sz="1600" b="0" i="0" u="none" strike="noStrike" kern="0" cap="none" spc="0" normalizeH="0" baseline="0" noProof="0" dirty="0">
                  <a:ln>
                    <a:noFill/>
                  </a:ln>
                  <a:solidFill>
                    <a:srgbClr val="FFFFFF"/>
                  </a:solidFill>
                  <a:effectLst/>
                  <a:uLnTx/>
                  <a:uFillTx/>
                  <a:latin typeface="Blackadder ITC" panose="04020505051007020D02" pitchFamily="82" charset="0"/>
                  <a:ea typeface="+mn-ea"/>
                  <a:cs typeface="+mn-cs"/>
                </a:rPr>
                <a:t> </a:t>
              </a:r>
              <a:r>
                <a:rPr kumimoji="0" lang="en-US" altLang="zh-CN" sz="900" b="0" i="0" u="none" strike="noStrike" kern="1200" cap="none" spc="0" normalizeH="0" baseline="0" noProof="0" dirty="0">
                  <a:ln>
                    <a:noFill/>
                  </a:ln>
                  <a:solidFill>
                    <a:srgbClr val="FFFFFF"/>
                  </a:solidFill>
                  <a:effectLst/>
                  <a:uLnTx/>
                  <a:uFillTx/>
                  <a:latin typeface="Segoe UI Semibold"/>
                  <a:ea typeface="+mn-ea"/>
                  <a:cs typeface="LilyUPC" panose="020B0502040204020203" pitchFamily="34" charset="-34"/>
                </a:rPr>
                <a:t>(x,w)</a:t>
              </a:r>
              <a:endParaRPr kumimoji="0" lang="zh-CN" altLang="en-US" sz="1000" b="0" i="0" u="none" strike="noStrike" kern="1200" cap="none" spc="0" normalizeH="0" baseline="0" noProof="0" dirty="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grpSp>
    </p:spTree>
    <p:extLst>
      <p:ext uri="{BB962C8B-B14F-4D97-AF65-F5344CB8AC3E}">
        <p14:creationId xmlns:p14="http://schemas.microsoft.com/office/powerpoint/2010/main" val="29452695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190D-6CCB-4934-99BA-D1254CEE689F}"/>
              </a:ext>
            </a:extLst>
          </p:cNvPr>
          <p:cNvSpPr>
            <a:spLocks noGrp="1"/>
          </p:cNvSpPr>
          <p:nvPr>
            <p:ph type="title"/>
          </p:nvPr>
        </p:nvSpPr>
        <p:spPr>
          <a:xfrm>
            <a:off x="588262" y="585216"/>
            <a:ext cx="8193024" cy="369332"/>
          </a:xfrm>
        </p:spPr>
        <p:txBody>
          <a:bodyPr/>
          <a:lstStyle/>
          <a:p>
            <a:r>
              <a:rPr lang="en-US" dirty="0"/>
              <a:t>What is Azure Machine Learning?</a:t>
            </a:r>
          </a:p>
        </p:txBody>
      </p:sp>
      <p:sp>
        <p:nvSpPr>
          <p:cNvPr id="12" name="TextBox 11">
            <a:extLst>
              <a:ext uri="{FF2B5EF4-FFF2-40B4-BE49-F238E27FC236}">
                <a16:creationId xmlns:a16="http://schemas.microsoft.com/office/drawing/2014/main" id="{1927EC3F-1960-F98F-1D86-00481BAAEB02}"/>
              </a:ext>
            </a:extLst>
          </p:cNvPr>
          <p:cNvSpPr txBox="1"/>
          <p:nvPr/>
        </p:nvSpPr>
        <p:spPr>
          <a:xfrm>
            <a:off x="628749" y="1359586"/>
            <a:ext cx="4056025" cy="3477875"/>
          </a:xfrm>
          <a:prstGeom prst="rect">
            <a:avLst/>
          </a:prstGeom>
          <a:noFill/>
        </p:spPr>
        <p:txBody>
          <a:bodyPr wrap="square">
            <a:spAutoFit/>
          </a:bodyPr>
          <a:lstStyle/>
          <a:p>
            <a:pPr marL="285750" indent="-285750">
              <a:buFont typeface="Arial" panose="020B0604020202020204" pitchFamily="34" charset="0"/>
              <a:buChar char="•"/>
            </a:pPr>
            <a:r>
              <a:rPr lang="en-US" sz="2000" dirty="0"/>
              <a:t>Azure Machine Learning is a cloud-based platform for machine learning. </a:t>
            </a:r>
          </a:p>
          <a:p>
            <a:pPr marL="285750" indent="-285750">
              <a:buFont typeface="Arial" panose="020B0604020202020204" pitchFamily="34" charset="0"/>
              <a:buChar char="•"/>
            </a:pPr>
            <a:r>
              <a:rPr lang="en-US" sz="2000" dirty="0"/>
              <a:t>Azure Machine Learning Studio is a user interface for accessing Azure Machine Learning capabilities.  </a:t>
            </a:r>
            <a:endParaRPr lang="en-US" sz="2000" i="0" dirty="0"/>
          </a:p>
          <a:p>
            <a:pPr marL="285750" indent="-285750">
              <a:buFont typeface="Arial" panose="020B0604020202020204" pitchFamily="34" charset="0"/>
              <a:buChar char="•"/>
            </a:pPr>
            <a:r>
              <a:rPr lang="en-US" sz="2000" dirty="0"/>
              <a:t>Machine learning models trained with Azure Machine Learning can be published as services. </a:t>
            </a:r>
            <a:endParaRPr lang="en-US" sz="2000" i="0" dirty="0"/>
          </a:p>
        </p:txBody>
      </p:sp>
      <p:sp>
        <p:nvSpPr>
          <p:cNvPr id="51" name="Rectangle 50">
            <a:extLst>
              <a:ext uri="{FF2B5EF4-FFF2-40B4-BE49-F238E27FC236}">
                <a16:creationId xmlns:a16="http://schemas.microsoft.com/office/drawing/2014/main" id="{818F6A2B-D555-A56C-A4CB-F421042274F4}"/>
              </a:ext>
              <a:ext uri="{C183D7F6-B498-43B3-948B-1728B52AA6E4}">
                <adec:decorative xmlns:adec="http://schemas.microsoft.com/office/drawing/2017/decorative" val="1"/>
              </a:ext>
            </a:extLst>
          </p:cNvPr>
          <p:cNvSpPr/>
          <p:nvPr/>
        </p:nvSpPr>
        <p:spPr bwMode="auto">
          <a:xfrm>
            <a:off x="5089235" y="1138609"/>
            <a:ext cx="6995097" cy="5428445"/>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026" name="Picture 2" descr="Screenshot of Azure Machine Learning Studio.">
            <a:extLst>
              <a:ext uri="{FF2B5EF4-FFF2-40B4-BE49-F238E27FC236}">
                <a16:creationId xmlns:a16="http://schemas.microsoft.com/office/drawing/2014/main" id="{C80A4521-557F-474A-91A5-8C3411C04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023" y="1359586"/>
            <a:ext cx="6460117" cy="502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047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2" y="585216"/>
            <a:ext cx="11011600" cy="984885"/>
          </a:xfrm>
        </p:spPr>
        <p:txBody>
          <a:bodyPr/>
          <a:lstStyle/>
          <a:p>
            <a:r>
              <a:rPr lang="en-US" dirty="0"/>
              <a:t>Demo: Explore Automated Machine Learning in Azure Machine Learning Studio</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462213"/>
          </a:xfrm>
        </p:spPr>
        <p:txBody>
          <a:bodyPr/>
          <a:lstStyle/>
          <a:p>
            <a:r>
              <a:rPr lang="en-US" sz="2000" dirty="0">
                <a:latin typeface="+mn-lt"/>
              </a:rPr>
              <a:t>In this demo, you will see how machine learning features can be used to train a machine learning model to make predictions.</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27757" y="1926472"/>
            <a:ext cx="7465174" cy="615553"/>
          </a:xfrm>
        </p:spPr>
        <p:txBody>
          <a:bodyPr/>
          <a:lstStyle/>
          <a:p>
            <a:pPr marL="342900" indent="-342900" defTabSz="914400">
              <a:buFont typeface="+mj-lt"/>
              <a:buAutoNum type="arabicPeriod"/>
              <a:defRPr/>
            </a:pPr>
            <a:r>
              <a:rPr lang="en-US" sz="2000" kern="0" dirty="0">
                <a:solidFill>
                  <a:schemeClr val="tx1"/>
                </a:solidFill>
                <a:latin typeface="+mn-lt"/>
                <a:cs typeface="Segoe UI"/>
              </a:rPr>
              <a:t>Follow along on the </a:t>
            </a:r>
            <a:r>
              <a:rPr lang="en-US" sz="2000" kern="0" dirty="0">
                <a:latin typeface="+mn-lt"/>
                <a:cs typeface="Segoe UI"/>
              </a:rPr>
              <a:t>exercise page at:</a:t>
            </a:r>
            <a:r>
              <a:rPr lang="en-US" sz="2000" b="1" kern="0" dirty="0">
                <a:latin typeface="+mn-lt"/>
                <a:cs typeface="Segoe UI"/>
              </a:rPr>
              <a:t>  </a:t>
            </a:r>
            <a:r>
              <a:rPr lang="en-US" sz="2000" b="1" kern="0" dirty="0">
                <a:latin typeface="+mn-lt"/>
                <a:cs typeface="Segoe UI"/>
                <a:hlinkClick r:id="rId5"/>
              </a:rPr>
              <a:t>https://go.microsoft.com/fwlink/?linkid=2250144</a:t>
            </a:r>
            <a:r>
              <a:rPr lang="en-US" sz="2000" b="1" kern="0" dirty="0">
                <a:latin typeface="+mn-lt"/>
                <a:cs typeface="Segoe UI"/>
              </a:rPr>
              <a:t> </a:t>
            </a:r>
          </a:p>
        </p:txBody>
      </p:sp>
    </p:spTree>
    <p:extLst>
      <p:ext uri="{BB962C8B-B14F-4D97-AF65-F5344CB8AC3E}">
        <p14:creationId xmlns:p14="http://schemas.microsoft.com/office/powerpoint/2010/main" val="3998699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124438" cy="1107996"/>
          </a:xfrm>
        </p:spPr>
        <p:txBody>
          <a:bodyPr/>
          <a:lstStyle/>
          <a:p>
            <a:r>
              <a:rPr lang="en-US" sz="3600" dirty="0"/>
              <a:t>Fundamentals of Azure AI services</a:t>
            </a:r>
            <a:endParaRPr lang="en-US" dirty="0"/>
          </a:p>
        </p:txBody>
      </p:sp>
    </p:spTree>
    <p:extLst>
      <p:ext uri="{BB962C8B-B14F-4D97-AF65-F5344CB8AC3E}">
        <p14:creationId xmlns:p14="http://schemas.microsoft.com/office/powerpoint/2010/main" val="11506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C236-CFD9-4014-8E7A-F5FAC60F84ED}"/>
              </a:ext>
            </a:extLst>
          </p:cNvPr>
          <p:cNvSpPr>
            <a:spLocks noGrp="1"/>
          </p:cNvSpPr>
          <p:nvPr>
            <p:ph type="title"/>
          </p:nvPr>
        </p:nvSpPr>
        <p:spPr>
          <a:xfrm>
            <a:off x="588262" y="585216"/>
            <a:ext cx="8193024" cy="492443"/>
          </a:xfrm>
        </p:spPr>
        <p:txBody>
          <a:bodyPr/>
          <a:lstStyle/>
          <a:p>
            <a:r>
              <a:rPr lang="en-US" dirty="0"/>
              <a:t>Azure basics</a:t>
            </a:r>
          </a:p>
        </p:txBody>
      </p:sp>
      <p:sp>
        <p:nvSpPr>
          <p:cNvPr id="6" name="Text Placeholder 5">
            <a:extLst>
              <a:ext uri="{FF2B5EF4-FFF2-40B4-BE49-F238E27FC236}">
                <a16:creationId xmlns:a16="http://schemas.microsoft.com/office/drawing/2014/main" id="{94CC1915-1697-6370-E04B-CBCAD3E7E3D0}"/>
              </a:ext>
            </a:extLst>
          </p:cNvPr>
          <p:cNvSpPr>
            <a:spLocks noGrp="1"/>
          </p:cNvSpPr>
          <p:nvPr>
            <p:ph type="body" sz="quarter" idx="16"/>
          </p:nvPr>
        </p:nvSpPr>
        <p:spPr>
          <a:xfrm>
            <a:off x="584200" y="1593850"/>
            <a:ext cx="3699822" cy="1015663"/>
          </a:xfrm>
        </p:spPr>
        <p:txBody>
          <a:bodyPr/>
          <a:lstStyle/>
          <a:p>
            <a:r>
              <a:rPr lang="en-US" sz="2200" dirty="0"/>
              <a:t>Microsoft’s Azure cloud platform provides scalable and reliable: </a:t>
            </a:r>
          </a:p>
        </p:txBody>
      </p:sp>
      <p:sp>
        <p:nvSpPr>
          <p:cNvPr id="19" name="Text Placeholder 18">
            <a:extLst>
              <a:ext uri="{FF2B5EF4-FFF2-40B4-BE49-F238E27FC236}">
                <a16:creationId xmlns:a16="http://schemas.microsoft.com/office/drawing/2014/main" id="{B945E7ED-706C-89AC-4B7A-7AB512EB6993}"/>
              </a:ext>
            </a:extLst>
          </p:cNvPr>
          <p:cNvSpPr>
            <a:spLocks noGrp="1"/>
          </p:cNvSpPr>
          <p:nvPr>
            <p:ph type="body" sz="quarter" idx="15"/>
          </p:nvPr>
        </p:nvSpPr>
        <p:spPr>
          <a:xfrm>
            <a:off x="584200" y="2679474"/>
            <a:ext cx="3699821" cy="1231106"/>
          </a:xfrm>
        </p:spPr>
        <p:txBody>
          <a:bodyPr/>
          <a:lstStyle/>
          <a:p>
            <a:pPr marL="228600" indent="-228600">
              <a:spcBef>
                <a:spcPts val="0"/>
              </a:spcBef>
              <a:spcAft>
                <a:spcPts val="1200"/>
              </a:spcAft>
            </a:pPr>
            <a:r>
              <a:rPr lang="en-US" sz="2000" dirty="0"/>
              <a:t>Data storage</a:t>
            </a:r>
          </a:p>
          <a:p>
            <a:pPr marL="228600" indent="-228600">
              <a:spcBef>
                <a:spcPts val="0"/>
              </a:spcBef>
              <a:spcAft>
                <a:spcPts val="1200"/>
              </a:spcAft>
            </a:pPr>
            <a:r>
              <a:rPr lang="en-US" sz="2000" dirty="0"/>
              <a:t>Compute</a:t>
            </a:r>
          </a:p>
          <a:p>
            <a:pPr marL="228600" indent="-228600">
              <a:spcBef>
                <a:spcPts val="0"/>
              </a:spcBef>
              <a:spcAft>
                <a:spcPts val="1200"/>
              </a:spcAft>
            </a:pPr>
            <a:r>
              <a:rPr lang="en-US" sz="2000" dirty="0"/>
              <a:t>Services</a:t>
            </a:r>
          </a:p>
        </p:txBody>
      </p:sp>
      <p:sp>
        <p:nvSpPr>
          <p:cNvPr id="37" name="Rectangle 36">
            <a:extLst>
              <a:ext uri="{FF2B5EF4-FFF2-40B4-BE49-F238E27FC236}">
                <a16:creationId xmlns:a16="http://schemas.microsoft.com/office/drawing/2014/main" id="{16C38C07-3CF9-0CF4-4507-FF349B1CE8E4}"/>
              </a:ext>
              <a:ext uri="{C183D7F6-B498-43B3-948B-1728B52AA6E4}">
                <adec:decorative xmlns:adec="http://schemas.microsoft.com/office/drawing/2017/decorative" val="1"/>
              </a:ext>
            </a:extLst>
          </p:cNvPr>
          <p:cNvSpPr>
            <a:spLocks/>
          </p:cNvSpPr>
          <p:nvPr/>
        </p:nvSpPr>
        <p:spPr bwMode="auto">
          <a:xfrm>
            <a:off x="4963886" y="1581150"/>
            <a:ext cx="6635976"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38" name="Group 37" descr="Image showing resource groups and resources within an Azure subscription.">
            <a:extLst>
              <a:ext uri="{FF2B5EF4-FFF2-40B4-BE49-F238E27FC236}">
                <a16:creationId xmlns:a16="http://schemas.microsoft.com/office/drawing/2014/main" id="{09D8AB3D-553B-BC49-6700-8C7A87A3D851}"/>
              </a:ext>
            </a:extLst>
          </p:cNvPr>
          <p:cNvGrpSpPr/>
          <p:nvPr/>
        </p:nvGrpSpPr>
        <p:grpSpPr>
          <a:xfrm>
            <a:off x="5265622" y="954088"/>
            <a:ext cx="5899381" cy="4748649"/>
            <a:chOff x="6825264" y="6858000"/>
            <a:chExt cx="7459515" cy="6004464"/>
          </a:xfrm>
        </p:grpSpPr>
        <p:grpSp>
          <p:nvGrpSpPr>
            <p:cNvPr id="16" name="Group 15">
              <a:extLst>
                <a:ext uri="{FF2B5EF4-FFF2-40B4-BE49-F238E27FC236}">
                  <a16:creationId xmlns:a16="http://schemas.microsoft.com/office/drawing/2014/main" id="{5DC68C82-A6AB-45EF-960E-C6750735B27C}"/>
                </a:ext>
              </a:extLst>
            </p:cNvPr>
            <p:cNvGrpSpPr/>
            <p:nvPr/>
          </p:nvGrpSpPr>
          <p:grpSpPr>
            <a:xfrm>
              <a:off x="10099220" y="6858000"/>
              <a:ext cx="4185559" cy="4185559"/>
              <a:chOff x="7537076" y="2040755"/>
              <a:chExt cx="4185559" cy="4185559"/>
            </a:xfrm>
          </p:grpSpPr>
          <p:pic>
            <p:nvPicPr>
              <p:cNvPr id="5" name="Graphic 4" descr="Cloud">
                <a:extLst>
                  <a:ext uri="{FF2B5EF4-FFF2-40B4-BE49-F238E27FC236}">
                    <a16:creationId xmlns:a16="http://schemas.microsoft.com/office/drawing/2014/main" id="{DBB4F460-CD4B-414A-B93F-7B13B114E0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7076" y="2040755"/>
                <a:ext cx="4185559" cy="4185559"/>
              </a:xfrm>
              <a:prstGeom prst="rect">
                <a:avLst/>
              </a:prstGeom>
            </p:spPr>
          </p:pic>
          <p:grpSp>
            <p:nvGrpSpPr>
              <p:cNvPr id="15" name="Group 14">
                <a:extLst>
                  <a:ext uri="{FF2B5EF4-FFF2-40B4-BE49-F238E27FC236}">
                    <a16:creationId xmlns:a16="http://schemas.microsoft.com/office/drawing/2014/main" id="{14548827-AD3D-4754-8D87-233C7AE2A0E3}"/>
                  </a:ext>
                </a:extLst>
              </p:cNvPr>
              <p:cNvGrpSpPr/>
              <p:nvPr/>
            </p:nvGrpSpPr>
            <p:grpSpPr>
              <a:xfrm>
                <a:off x="8336641" y="3735945"/>
                <a:ext cx="2573773" cy="1356934"/>
                <a:chOff x="8336641" y="3735945"/>
                <a:chExt cx="2573773" cy="1356934"/>
              </a:xfrm>
            </p:grpSpPr>
            <p:pic>
              <p:nvPicPr>
                <p:cNvPr id="10" name="Graphic 9" descr="Single gear">
                  <a:extLst>
                    <a:ext uri="{FF2B5EF4-FFF2-40B4-BE49-F238E27FC236}">
                      <a16:creationId xmlns:a16="http://schemas.microsoft.com/office/drawing/2014/main" id="{4B8C6878-8AAE-4B70-8F63-F2D13AF6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6126" y="4088591"/>
                  <a:ext cx="1004288" cy="1004288"/>
                </a:xfrm>
                <a:prstGeom prst="rect">
                  <a:avLst/>
                </a:prstGeom>
              </p:spPr>
            </p:pic>
            <p:pic>
              <p:nvPicPr>
                <p:cNvPr id="12" name="Graphic 11" descr="Server">
                  <a:extLst>
                    <a:ext uri="{FF2B5EF4-FFF2-40B4-BE49-F238E27FC236}">
                      <a16:creationId xmlns:a16="http://schemas.microsoft.com/office/drawing/2014/main" id="{B18A1BB6-7FCD-4E5C-9BAB-9976C48EE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8362" y="3735945"/>
                  <a:ext cx="914400" cy="914400"/>
                </a:xfrm>
                <a:prstGeom prst="rect">
                  <a:avLst/>
                </a:prstGeom>
              </p:spPr>
            </p:pic>
            <p:pic>
              <p:nvPicPr>
                <p:cNvPr id="14" name="Graphic 13" descr="Database">
                  <a:extLst>
                    <a:ext uri="{FF2B5EF4-FFF2-40B4-BE49-F238E27FC236}">
                      <a16:creationId xmlns:a16="http://schemas.microsoft.com/office/drawing/2014/main" id="{F7C6779D-AFF7-446A-9B5F-674E60EA96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36641" y="4133535"/>
                  <a:ext cx="914400" cy="914400"/>
                </a:xfrm>
                <a:prstGeom prst="rect">
                  <a:avLst/>
                </a:prstGeom>
              </p:spPr>
            </p:pic>
          </p:grpSp>
        </p:grpSp>
        <p:sp>
          <p:nvSpPr>
            <p:cNvPr id="27" name="Isosceles Triangle 26">
              <a:extLst>
                <a:ext uri="{FF2B5EF4-FFF2-40B4-BE49-F238E27FC236}">
                  <a16:creationId xmlns:a16="http://schemas.microsoft.com/office/drawing/2014/main" id="{475E95A4-EF3E-4750-AC93-2F6F9A1E9AC1}"/>
                </a:ext>
              </a:extLst>
            </p:cNvPr>
            <p:cNvSpPr/>
            <p:nvPr/>
          </p:nvSpPr>
          <p:spPr bwMode="auto">
            <a:xfrm rot="1733357">
              <a:off x="7334912" y="9142618"/>
              <a:ext cx="4011219" cy="1943082"/>
            </a:xfrm>
            <a:prstGeom prst="triangle">
              <a:avLst>
                <a:gd name="adj" fmla="val 74622"/>
              </a:avLst>
            </a:prstGeom>
            <a:solidFill>
              <a:schemeClr val="bg1"/>
            </a:solid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D93859AC-4AC0-48C8-9A80-05B62E5B7A45}"/>
                </a:ext>
              </a:extLst>
            </p:cNvPr>
            <p:cNvSpPr/>
            <p:nvPr/>
          </p:nvSpPr>
          <p:spPr bwMode="auto">
            <a:xfrm>
              <a:off x="6825264" y="9995849"/>
              <a:ext cx="3775406" cy="2866615"/>
            </a:xfrm>
            <a:prstGeom prst="roundRect">
              <a:avLst>
                <a:gd name="adj" fmla="val 1389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Subscription</a:t>
              </a:r>
            </a:p>
          </p:txBody>
        </p:sp>
        <p:sp>
          <p:nvSpPr>
            <p:cNvPr id="28" name="Rectangle: Rounded Corners 27">
              <a:extLst>
                <a:ext uri="{FF2B5EF4-FFF2-40B4-BE49-F238E27FC236}">
                  <a16:creationId xmlns:a16="http://schemas.microsoft.com/office/drawing/2014/main" id="{3044B5FF-7D2F-46BD-9F0F-7BA9EC50DF97}"/>
                </a:ext>
              </a:extLst>
            </p:cNvPr>
            <p:cNvSpPr/>
            <p:nvPr/>
          </p:nvSpPr>
          <p:spPr bwMode="auto">
            <a:xfrm>
              <a:off x="7291802" y="1073995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CE5CC57-8D72-4C65-B67A-BD22697754FF}"/>
                </a:ext>
              </a:extLst>
            </p:cNvPr>
            <p:cNvSpPr/>
            <p:nvPr/>
          </p:nvSpPr>
          <p:spPr bwMode="auto">
            <a:xfrm>
              <a:off x="7058533" y="10884799"/>
              <a:ext cx="3026979" cy="1818575"/>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ea typeface="Segoe UI" pitchFamily="34" charset="0"/>
                  <a:cs typeface="Segoe UI" pitchFamily="34" charset="0"/>
                </a:rPr>
                <a:t>Resource Group</a:t>
              </a:r>
            </a:p>
          </p:txBody>
        </p:sp>
        <p:sp>
          <p:nvSpPr>
            <p:cNvPr id="21" name="Rectangle: Rounded Corners 20">
              <a:extLst>
                <a:ext uri="{FF2B5EF4-FFF2-40B4-BE49-F238E27FC236}">
                  <a16:creationId xmlns:a16="http://schemas.microsoft.com/office/drawing/2014/main" id="{32D5FCBF-01B7-48D2-BC59-E357E5B360C7}"/>
                </a:ext>
              </a:extLst>
            </p:cNvPr>
            <p:cNvSpPr/>
            <p:nvPr/>
          </p:nvSpPr>
          <p:spPr bwMode="auto">
            <a:xfrm>
              <a:off x="8259868" y="11556377"/>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706FC79D-49E1-4233-A9C6-6E39C671DDB8}"/>
                </a:ext>
              </a:extLst>
            </p:cNvPr>
            <p:cNvSpPr/>
            <p:nvPr/>
          </p:nvSpPr>
          <p:spPr bwMode="auto">
            <a:xfrm>
              <a:off x="8025079" y="11707976"/>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0C4FEC5-3149-4F1E-A090-14351081F3C4}"/>
                </a:ext>
              </a:extLst>
            </p:cNvPr>
            <p:cNvSpPr/>
            <p:nvPr/>
          </p:nvSpPr>
          <p:spPr bwMode="auto">
            <a:xfrm>
              <a:off x="7790290" y="11867201"/>
              <a:ext cx="537286" cy="400811"/>
            </a:xfrm>
            <a:prstGeom prst="roundRect">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C1705A4-7C56-4C9E-A473-62B69A0F9199}"/>
                </a:ext>
              </a:extLst>
            </p:cNvPr>
            <p:cNvSpPr txBox="1"/>
            <p:nvPr/>
          </p:nvSpPr>
          <p:spPr>
            <a:xfrm>
              <a:off x="7651220" y="12250757"/>
              <a:ext cx="1285317" cy="350253"/>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Resources</a:t>
              </a:r>
            </a:p>
          </p:txBody>
        </p:sp>
        <p:pic>
          <p:nvPicPr>
            <p:cNvPr id="9" name="Graphic 8">
              <a:extLst>
                <a:ext uri="{FF2B5EF4-FFF2-40B4-BE49-F238E27FC236}">
                  <a16:creationId xmlns:a16="http://schemas.microsoft.com/office/drawing/2014/main" id="{590E2208-0B81-40F8-9251-99B26066EB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9666" y="10960828"/>
              <a:ext cx="421554" cy="421554"/>
            </a:xfrm>
            <a:prstGeom prst="rect">
              <a:avLst/>
            </a:prstGeom>
          </p:spPr>
        </p:pic>
        <p:pic>
          <p:nvPicPr>
            <p:cNvPr id="26" name="Graphic 25">
              <a:extLst>
                <a:ext uri="{FF2B5EF4-FFF2-40B4-BE49-F238E27FC236}">
                  <a16:creationId xmlns:a16="http://schemas.microsoft.com/office/drawing/2014/main" id="{4D487717-344F-48C5-988E-7FC1EEDCE8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4187" y="10080255"/>
              <a:ext cx="516103" cy="516103"/>
            </a:xfrm>
            <a:prstGeom prst="rect">
              <a:avLst/>
            </a:prstGeom>
          </p:spPr>
        </p:pic>
      </p:grpSp>
    </p:spTree>
    <p:extLst>
      <p:ext uri="{BB962C8B-B14F-4D97-AF65-F5344CB8AC3E}">
        <p14:creationId xmlns:p14="http://schemas.microsoft.com/office/powerpoint/2010/main" val="1808616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dirty="0"/>
              <a:t>AI services in Microsoft Azure</a:t>
            </a:r>
          </a:p>
        </p:txBody>
      </p:sp>
      <p:sp>
        <p:nvSpPr>
          <p:cNvPr id="11" name="Oval 10" descr="icon of a finger pushing a button">
            <a:extLst>
              <a:ext uri="{FF2B5EF4-FFF2-40B4-BE49-F238E27FC236}">
                <a16:creationId xmlns:a16="http://schemas.microsoft.com/office/drawing/2014/main" id="{B38B4DB1-0542-94C1-823A-4D78141BF096}"/>
              </a:ext>
            </a:extLst>
          </p:cNvPr>
          <p:cNvSpPr/>
          <p:nvPr/>
        </p:nvSpPr>
        <p:spPr bwMode="auto">
          <a:xfrm>
            <a:off x="583096" y="1520654"/>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29" name="Graphic 28">
            <a:extLst>
              <a:ext uri="{FF2B5EF4-FFF2-40B4-BE49-F238E27FC236}">
                <a16:creationId xmlns:a16="http://schemas.microsoft.com/office/drawing/2014/main" id="{E7B22068-24C5-B4C3-225B-62ED5D9969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59" y="1638826"/>
            <a:ext cx="374954" cy="403736"/>
          </a:xfrm>
          <a:prstGeom prst="rect">
            <a:avLst/>
          </a:prstGeom>
        </p:spPr>
      </p:pic>
      <p:sp>
        <p:nvSpPr>
          <p:cNvPr id="4" name="Text Placeholder 3">
            <a:extLst>
              <a:ext uri="{FF2B5EF4-FFF2-40B4-BE49-F238E27FC236}">
                <a16:creationId xmlns:a16="http://schemas.microsoft.com/office/drawing/2014/main" id="{83B005AC-86AD-7FFC-0B98-FF8FA5688148}"/>
              </a:ext>
            </a:extLst>
          </p:cNvPr>
          <p:cNvSpPr>
            <a:spLocks noGrp="1"/>
          </p:cNvSpPr>
          <p:nvPr>
            <p:ph type="body" sz="quarter" idx="11"/>
          </p:nvPr>
        </p:nvSpPr>
        <p:spPr>
          <a:xfrm>
            <a:off x="1389460" y="1456896"/>
            <a:ext cx="2701210" cy="777240"/>
          </a:xfrm>
        </p:spPr>
        <p:txBody>
          <a:bodyPr/>
          <a:lstStyle/>
          <a:p>
            <a:r>
              <a:rPr lang="en-US" sz="1800" dirty="0">
                <a:latin typeface="+mj-lt"/>
              </a:rPr>
              <a:t>Azure Machine Learning</a:t>
            </a:r>
          </a:p>
        </p:txBody>
      </p:sp>
      <p:sp>
        <p:nvSpPr>
          <p:cNvPr id="25" name="TextBox 24">
            <a:extLst>
              <a:ext uri="{FF2B5EF4-FFF2-40B4-BE49-F238E27FC236}">
                <a16:creationId xmlns:a16="http://schemas.microsoft.com/office/drawing/2014/main" id="{152709D0-1FAF-6200-0CB7-35D436BA837A}"/>
              </a:ext>
            </a:extLst>
          </p:cNvPr>
          <p:cNvSpPr txBox="1"/>
          <p:nvPr/>
        </p:nvSpPr>
        <p:spPr>
          <a:xfrm>
            <a:off x="4316016" y="152235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A platform for training, deploying, and managing machine learning models</a:t>
            </a:r>
          </a:p>
        </p:txBody>
      </p:sp>
      <p:sp>
        <p:nvSpPr>
          <p:cNvPr id="10" name="Oval 9" descr="icon of a finger pushing a button">
            <a:extLst>
              <a:ext uri="{FF2B5EF4-FFF2-40B4-BE49-F238E27FC236}">
                <a16:creationId xmlns:a16="http://schemas.microsoft.com/office/drawing/2014/main" id="{4E1F7A38-5ECE-9926-F6CC-A07E5B12885C}"/>
              </a:ext>
            </a:extLst>
          </p:cNvPr>
          <p:cNvSpPr/>
          <p:nvPr/>
        </p:nvSpPr>
        <p:spPr bwMode="auto">
          <a:xfrm>
            <a:off x="583096" y="2569210"/>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0" name="Graphic 29">
            <a:extLst>
              <a:ext uri="{FF2B5EF4-FFF2-40B4-BE49-F238E27FC236}">
                <a16:creationId xmlns:a16="http://schemas.microsoft.com/office/drawing/2014/main" id="{B7AAD99C-18FA-0689-DE9D-AE195676C2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22" y="2758822"/>
            <a:ext cx="441628" cy="260856"/>
          </a:xfrm>
          <a:prstGeom prst="rect">
            <a:avLst/>
          </a:prstGeom>
        </p:spPr>
      </p:pic>
      <p:sp>
        <p:nvSpPr>
          <p:cNvPr id="3" name="Text Placeholder 2">
            <a:extLst>
              <a:ext uri="{FF2B5EF4-FFF2-40B4-BE49-F238E27FC236}">
                <a16:creationId xmlns:a16="http://schemas.microsoft.com/office/drawing/2014/main" id="{54D317FE-28F7-0B33-62B5-EC596511AE92}"/>
              </a:ext>
            </a:extLst>
          </p:cNvPr>
          <p:cNvSpPr>
            <a:spLocks noGrp="1"/>
          </p:cNvSpPr>
          <p:nvPr>
            <p:ph type="body" sz="quarter" idx="15"/>
          </p:nvPr>
        </p:nvSpPr>
        <p:spPr>
          <a:xfrm>
            <a:off x="1389460" y="2499114"/>
            <a:ext cx="2701210" cy="781184"/>
          </a:xfrm>
        </p:spPr>
        <p:txBody>
          <a:bodyPr/>
          <a:lstStyle/>
          <a:p>
            <a:r>
              <a:rPr lang="en-US" sz="1800" dirty="0">
                <a:latin typeface="+mj-lt"/>
              </a:rPr>
              <a:t>Azure AI services</a:t>
            </a:r>
          </a:p>
        </p:txBody>
      </p:sp>
      <p:sp>
        <p:nvSpPr>
          <p:cNvPr id="26" name="TextBox 25">
            <a:extLst>
              <a:ext uri="{FF2B5EF4-FFF2-40B4-BE49-F238E27FC236}">
                <a16:creationId xmlns:a16="http://schemas.microsoft.com/office/drawing/2014/main" id="{5E4683F9-6674-A2AB-85E6-28A38095719C}"/>
              </a:ext>
            </a:extLst>
          </p:cNvPr>
          <p:cNvSpPr txBox="1"/>
          <p:nvPr/>
        </p:nvSpPr>
        <p:spPr>
          <a:xfrm>
            <a:off x="4316016" y="2566541"/>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A suite of services covering Vision, Speech, Language, Decision, and Generative AI</a:t>
            </a:r>
          </a:p>
        </p:txBody>
      </p:sp>
      <p:sp>
        <p:nvSpPr>
          <p:cNvPr id="8" name="Oval 7" descr="icon of a finger pushing a button">
            <a:extLst>
              <a:ext uri="{FF2B5EF4-FFF2-40B4-BE49-F238E27FC236}">
                <a16:creationId xmlns:a16="http://schemas.microsoft.com/office/drawing/2014/main" id="{F82C851B-8B42-B693-6884-74F91C667223}"/>
              </a:ext>
            </a:extLst>
          </p:cNvPr>
          <p:cNvSpPr/>
          <p:nvPr/>
        </p:nvSpPr>
        <p:spPr bwMode="auto">
          <a:xfrm>
            <a:off x="583096" y="3615277"/>
            <a:ext cx="640080" cy="640080"/>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US" sz="1600" kern="0">
              <a:solidFill>
                <a:srgbClr val="2F2F2F"/>
              </a:solidFill>
              <a:cs typeface="Segoe UI" panose="020B0502040204020203" pitchFamily="34" charset="0"/>
            </a:endParaRPr>
          </a:p>
        </p:txBody>
      </p:sp>
      <p:pic>
        <p:nvPicPr>
          <p:cNvPr id="32" name="Picture 2" descr="See the source image">
            <a:extLst>
              <a:ext uri="{FF2B5EF4-FFF2-40B4-BE49-F238E27FC236}">
                <a16:creationId xmlns:a16="http://schemas.microsoft.com/office/drawing/2014/main" id="{DDDC68FE-E39A-6DA5-79AB-F57DB1814F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35" y="3763551"/>
            <a:ext cx="465202" cy="3435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DAC61BF-BDA3-7C69-402B-FA98459F2BEF}"/>
              </a:ext>
            </a:extLst>
          </p:cNvPr>
          <p:cNvSpPr>
            <a:spLocks noGrp="1"/>
          </p:cNvSpPr>
          <p:nvPr>
            <p:ph type="body" sz="quarter" idx="19"/>
          </p:nvPr>
        </p:nvSpPr>
        <p:spPr>
          <a:xfrm>
            <a:off x="1389460" y="3545276"/>
            <a:ext cx="2701210" cy="781184"/>
          </a:xfrm>
        </p:spPr>
        <p:txBody>
          <a:bodyPr/>
          <a:lstStyle/>
          <a:p>
            <a:r>
              <a:rPr lang="en-US" sz="1800" dirty="0">
                <a:latin typeface="+mj-lt"/>
              </a:rPr>
              <a:t>Azure AI Search</a:t>
            </a:r>
          </a:p>
        </p:txBody>
      </p:sp>
      <p:sp>
        <p:nvSpPr>
          <p:cNvPr id="28" name="TextBox 27">
            <a:extLst>
              <a:ext uri="{FF2B5EF4-FFF2-40B4-BE49-F238E27FC236}">
                <a16:creationId xmlns:a16="http://schemas.microsoft.com/office/drawing/2014/main" id="{72A12B70-9672-39F8-1F20-FB81514AE811}"/>
              </a:ext>
            </a:extLst>
          </p:cNvPr>
          <p:cNvSpPr txBox="1"/>
          <p:nvPr/>
        </p:nvSpPr>
        <p:spPr>
          <a:xfrm>
            <a:off x="4316016" y="3612703"/>
            <a:ext cx="7292888"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Data extraction, enrichment, and indexing for intelligent search and knowledge mining</a:t>
            </a:r>
          </a:p>
        </p:txBody>
      </p:sp>
    </p:spTree>
    <p:extLst>
      <p:ext uri="{BB962C8B-B14F-4D97-AF65-F5344CB8AC3E}">
        <p14:creationId xmlns:p14="http://schemas.microsoft.com/office/powerpoint/2010/main" val="12782203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B2F5-8962-4ED1-BC1E-78AC493EFAAA}"/>
              </a:ext>
            </a:extLst>
          </p:cNvPr>
          <p:cNvSpPr>
            <a:spLocks noGrp="1"/>
          </p:cNvSpPr>
          <p:nvPr>
            <p:ph type="title"/>
          </p:nvPr>
        </p:nvSpPr>
        <p:spPr/>
        <p:txBody>
          <a:bodyPr/>
          <a:lstStyle/>
          <a:p>
            <a:r>
              <a:rPr lang="en-US" dirty="0"/>
              <a:t>Azure AI services</a:t>
            </a:r>
          </a:p>
        </p:txBody>
      </p:sp>
      <p:sp>
        <p:nvSpPr>
          <p:cNvPr id="6" name="Text Placeholder 5">
            <a:extLst>
              <a:ext uri="{FF2B5EF4-FFF2-40B4-BE49-F238E27FC236}">
                <a16:creationId xmlns:a16="http://schemas.microsoft.com/office/drawing/2014/main" id="{87285530-D65E-AD28-3BF4-CADF95278CD6}"/>
              </a:ext>
            </a:extLst>
          </p:cNvPr>
          <p:cNvSpPr>
            <a:spLocks noGrp="1"/>
          </p:cNvSpPr>
          <p:nvPr>
            <p:ph type="body" sz="quarter" idx="16"/>
          </p:nvPr>
        </p:nvSpPr>
        <p:spPr>
          <a:xfrm>
            <a:off x="584200" y="1594155"/>
            <a:ext cx="4870450" cy="615553"/>
          </a:xfrm>
        </p:spPr>
        <p:txBody>
          <a:bodyPr wrap="square">
            <a:spAutoFit/>
          </a:bodyPr>
          <a:lstStyle/>
          <a:p>
            <a:r>
              <a:rPr lang="en-US" sz="2000" dirty="0"/>
              <a:t>AI application resources in an Azure subscription:</a:t>
            </a:r>
          </a:p>
        </p:txBody>
      </p:sp>
      <p:sp>
        <p:nvSpPr>
          <p:cNvPr id="3" name="Text Placeholder 2">
            <a:extLst>
              <a:ext uri="{FF2B5EF4-FFF2-40B4-BE49-F238E27FC236}">
                <a16:creationId xmlns:a16="http://schemas.microsoft.com/office/drawing/2014/main" id="{1F78FBD8-9045-4AEE-AC6E-5CDD0A15C2CA}"/>
              </a:ext>
            </a:extLst>
          </p:cNvPr>
          <p:cNvSpPr>
            <a:spLocks noGrp="1"/>
          </p:cNvSpPr>
          <p:nvPr>
            <p:ph type="body" sz="quarter" idx="15"/>
          </p:nvPr>
        </p:nvSpPr>
        <p:spPr>
          <a:xfrm>
            <a:off x="586389" y="2390023"/>
            <a:ext cx="4722211" cy="886397"/>
          </a:xfrm>
        </p:spPr>
        <p:txBody>
          <a:bodyPr wrap="square">
            <a:spAutoFit/>
          </a:bodyPr>
          <a:lstStyle/>
          <a:p>
            <a:pPr marL="228600" lvl="1" indent="-228600"/>
            <a:r>
              <a:rPr lang="en-US" sz="1800" dirty="0"/>
              <a:t>Standalone resources for specific services</a:t>
            </a:r>
          </a:p>
          <a:p>
            <a:pPr marL="228600" lvl="1" indent="-228600"/>
            <a:r>
              <a:rPr lang="en-US" sz="1800" dirty="0"/>
              <a:t>General </a:t>
            </a:r>
            <a:r>
              <a:rPr lang="en-US" sz="1800" i="1" dirty="0"/>
              <a:t>Azure AI services </a:t>
            </a:r>
            <a:r>
              <a:rPr lang="en-US" sz="1800" dirty="0"/>
              <a:t>resource for multiple services</a:t>
            </a:r>
          </a:p>
        </p:txBody>
      </p:sp>
      <p:sp>
        <p:nvSpPr>
          <p:cNvPr id="35" name="Text Placeholder 5">
            <a:extLst>
              <a:ext uri="{FF2B5EF4-FFF2-40B4-BE49-F238E27FC236}">
                <a16:creationId xmlns:a16="http://schemas.microsoft.com/office/drawing/2014/main" id="{131689C7-4FF4-3E21-1E9C-55606793B022}"/>
              </a:ext>
            </a:extLst>
          </p:cNvPr>
          <p:cNvSpPr txBox="1">
            <a:spLocks/>
          </p:cNvSpPr>
          <p:nvPr/>
        </p:nvSpPr>
        <p:spPr>
          <a:xfrm>
            <a:off x="584200" y="3516992"/>
            <a:ext cx="482326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Consumed by applications via:</a:t>
            </a:r>
          </a:p>
        </p:txBody>
      </p:sp>
      <p:sp>
        <p:nvSpPr>
          <p:cNvPr id="36" name="Text Placeholder 2">
            <a:extLst>
              <a:ext uri="{FF2B5EF4-FFF2-40B4-BE49-F238E27FC236}">
                <a16:creationId xmlns:a16="http://schemas.microsoft.com/office/drawing/2014/main" id="{7F00D071-B82D-27E2-95E5-746E0AE20E4D}"/>
              </a:ext>
            </a:extLst>
          </p:cNvPr>
          <p:cNvSpPr txBox="1">
            <a:spLocks/>
          </p:cNvSpPr>
          <p:nvPr/>
        </p:nvSpPr>
        <p:spPr>
          <a:xfrm>
            <a:off x="585788" y="4009117"/>
            <a:ext cx="4984993" cy="60939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228600"/>
            <a:r>
              <a:rPr lang="en-US" sz="1800" dirty="0"/>
              <a:t>A REST endpoint (https://address)</a:t>
            </a:r>
          </a:p>
          <a:p>
            <a:pPr marL="228600" lvl="1" indent="-228600"/>
            <a:r>
              <a:rPr lang="en-US" sz="1800" dirty="0"/>
              <a:t>An authentication key or authorization token</a:t>
            </a:r>
          </a:p>
        </p:txBody>
      </p:sp>
      <p:sp>
        <p:nvSpPr>
          <p:cNvPr id="37" name="Rectangle 36">
            <a:extLst>
              <a:ext uri="{FF2B5EF4-FFF2-40B4-BE49-F238E27FC236}">
                <a16:creationId xmlns:a16="http://schemas.microsoft.com/office/drawing/2014/main" id="{444579AF-3320-EAF4-F457-916C20C12CFC}"/>
              </a:ext>
              <a:ext uri="{C183D7F6-B498-43B3-948B-1728B52AA6E4}">
                <adec:decorative xmlns:adec="http://schemas.microsoft.com/office/drawing/2017/decorative" val="1"/>
              </a:ext>
            </a:extLst>
          </p:cNvPr>
          <p:cNvSpPr>
            <a:spLocks/>
          </p:cNvSpPr>
          <p:nvPr/>
        </p:nvSpPr>
        <p:spPr bwMode="auto">
          <a:xfrm>
            <a:off x="5931482" y="1581150"/>
            <a:ext cx="5668379" cy="4430720"/>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17" name="Group 16" descr="Image showing an endpoint and keys for an AI services resource.">
            <a:extLst>
              <a:ext uri="{FF2B5EF4-FFF2-40B4-BE49-F238E27FC236}">
                <a16:creationId xmlns:a16="http://schemas.microsoft.com/office/drawing/2014/main" id="{CE9BD1EA-F502-95B9-EA56-A5175CD9258B}"/>
              </a:ext>
            </a:extLst>
          </p:cNvPr>
          <p:cNvGrpSpPr/>
          <p:nvPr/>
        </p:nvGrpSpPr>
        <p:grpSpPr>
          <a:xfrm>
            <a:off x="6176026" y="1676399"/>
            <a:ext cx="5373831" cy="4212475"/>
            <a:chOff x="6176026" y="1676399"/>
            <a:chExt cx="5373831" cy="4212475"/>
          </a:xfrm>
        </p:grpSpPr>
        <p:cxnSp>
          <p:nvCxnSpPr>
            <p:cNvPr id="16" name="Connector: Elbow 15">
              <a:extLst>
                <a:ext uri="{FF2B5EF4-FFF2-40B4-BE49-F238E27FC236}">
                  <a16:creationId xmlns:a16="http://schemas.microsoft.com/office/drawing/2014/main" id="{7BE2D851-C6E8-5D0B-F1A7-E881DEBA503A}"/>
                </a:ext>
              </a:extLst>
            </p:cNvPr>
            <p:cNvCxnSpPr>
              <a:cxnSpLocks/>
            </p:cNvCxnSpPr>
            <p:nvPr/>
          </p:nvCxnSpPr>
          <p:spPr>
            <a:xfrm flipV="1">
              <a:off x="7859010" y="4363391"/>
              <a:ext cx="1626984" cy="870985"/>
            </a:xfrm>
            <a:prstGeom prst="bentConnector2">
              <a:avLst/>
            </a:prstGeom>
            <a:ln w="50800">
              <a:solidFill>
                <a:schemeClr val="bg1">
                  <a:lumMod val="50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53" name="Graphic 52" descr="Cloud">
              <a:extLst>
                <a:ext uri="{FF2B5EF4-FFF2-40B4-BE49-F238E27FC236}">
                  <a16:creationId xmlns:a16="http://schemas.microsoft.com/office/drawing/2014/main" id="{97CE02CE-D0AB-5383-CDF4-74BA0E091A6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390" b="23321"/>
            <a:stretch/>
          </p:blipFill>
          <p:spPr>
            <a:xfrm>
              <a:off x="7431316" y="1676399"/>
              <a:ext cx="3980078" cy="2120901"/>
            </a:xfrm>
            <a:prstGeom prst="rect">
              <a:avLst/>
            </a:prstGeom>
          </p:spPr>
        </p:pic>
        <p:pic>
          <p:nvPicPr>
            <p:cNvPr id="54" name="Graphic 53" descr="Gears">
              <a:extLst>
                <a:ext uri="{FF2B5EF4-FFF2-40B4-BE49-F238E27FC236}">
                  <a16:creationId xmlns:a16="http://schemas.microsoft.com/office/drawing/2014/main" id="{64D47DBD-2C62-8651-8FEB-55FC91969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4344" y="2966509"/>
              <a:ext cx="686944" cy="686944"/>
            </a:xfrm>
            <a:prstGeom prst="rect">
              <a:avLst/>
            </a:prstGeom>
          </p:spPr>
        </p:pic>
        <p:pic>
          <p:nvPicPr>
            <p:cNvPr id="55" name="Graphic 54" descr="Browser window">
              <a:extLst>
                <a:ext uri="{FF2B5EF4-FFF2-40B4-BE49-F238E27FC236}">
                  <a16:creationId xmlns:a16="http://schemas.microsoft.com/office/drawing/2014/main" id="{849973A4-F324-2476-B6F9-3FACE39BF19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5430" t="15126" r="5430" b="15126"/>
            <a:stretch/>
          </p:blipFill>
          <p:spPr>
            <a:xfrm>
              <a:off x="6176026" y="4572000"/>
              <a:ext cx="1682984" cy="1316874"/>
            </a:xfrm>
            <a:prstGeom prst="rect">
              <a:avLst/>
            </a:prstGeom>
          </p:spPr>
        </p:pic>
        <p:grpSp>
          <p:nvGrpSpPr>
            <p:cNvPr id="57" name="Group 56">
              <a:extLst>
                <a:ext uri="{FF2B5EF4-FFF2-40B4-BE49-F238E27FC236}">
                  <a16:creationId xmlns:a16="http://schemas.microsoft.com/office/drawing/2014/main" id="{4F317132-3DD4-E8F0-1B0D-E6CA7606A55D}"/>
                </a:ext>
              </a:extLst>
            </p:cNvPr>
            <p:cNvGrpSpPr/>
            <p:nvPr/>
          </p:nvGrpSpPr>
          <p:grpSpPr>
            <a:xfrm>
              <a:off x="8062248" y="4285296"/>
              <a:ext cx="2621410" cy="794898"/>
              <a:chOff x="8859626" y="4834555"/>
              <a:chExt cx="2621410" cy="794898"/>
            </a:xfrm>
          </p:grpSpPr>
          <p:sp>
            <p:nvSpPr>
              <p:cNvPr id="58" name="TextBox 57">
                <a:extLst>
                  <a:ext uri="{FF2B5EF4-FFF2-40B4-BE49-F238E27FC236}">
                    <a16:creationId xmlns:a16="http://schemas.microsoft.com/office/drawing/2014/main" id="{580EA56A-5F03-F801-33FB-F6912DD15CF6}"/>
                  </a:ext>
                </a:extLst>
              </p:cNvPr>
              <p:cNvSpPr txBox="1"/>
              <p:nvPr/>
            </p:nvSpPr>
            <p:spPr>
              <a:xfrm>
                <a:off x="9137446" y="5321676"/>
                <a:ext cx="2343590" cy="307777"/>
              </a:xfrm>
              <a:prstGeom prst="rect">
                <a:avLst/>
              </a:prstGeom>
              <a:solidFill>
                <a:schemeClr val="bg1"/>
              </a:solidFill>
            </p:spPr>
            <p:txBody>
              <a:bodyPr wrap="none" lIns="0" tIns="0" rIns="0" bIns="0" rtlCol="0">
                <a:spAutoFit/>
              </a:bodyPr>
              <a:lstStyle/>
              <a:p>
                <a:pPr algn="l"/>
                <a:r>
                  <a:rPr lang="en-US" sz="2000" dirty="0"/>
                  <a:t>abc-1234-efg-5678…</a:t>
                </a:r>
              </a:p>
            </p:txBody>
          </p:sp>
          <p:pic>
            <p:nvPicPr>
              <p:cNvPr id="59" name="Graphic 58" descr="Key">
                <a:extLst>
                  <a:ext uri="{FF2B5EF4-FFF2-40B4-BE49-F238E27FC236}">
                    <a16:creationId xmlns:a16="http://schemas.microsoft.com/office/drawing/2014/main" id="{91B03BE4-CED5-C167-3698-473BC970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9626" y="4834555"/>
                <a:ext cx="712047" cy="712047"/>
              </a:xfrm>
              <a:prstGeom prst="rect">
                <a:avLst/>
              </a:prstGeom>
            </p:spPr>
          </p:pic>
        </p:grpSp>
        <p:cxnSp>
          <p:nvCxnSpPr>
            <p:cNvPr id="61" name="Straight Arrow Connector 60">
              <a:extLst>
                <a:ext uri="{FF2B5EF4-FFF2-40B4-BE49-F238E27FC236}">
                  <a16:creationId xmlns:a16="http://schemas.microsoft.com/office/drawing/2014/main" id="{4A308926-A641-9BA5-A415-AB00E80CB7BA}"/>
                </a:ext>
              </a:extLst>
            </p:cNvPr>
            <p:cNvCxnSpPr>
              <a:cxnSpLocks/>
              <a:stCxn id="54" idx="2"/>
            </p:cNvCxnSpPr>
            <p:nvPr/>
          </p:nvCxnSpPr>
          <p:spPr>
            <a:xfrm>
              <a:off x="9490586" y="3653453"/>
              <a:ext cx="0" cy="573365"/>
            </a:xfrm>
            <a:prstGeom prst="straightConnector1">
              <a:avLst/>
            </a:prstGeom>
            <a:ln w="571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CE23F3D-66DD-E646-575B-7EF6D1BDF00A}"/>
                </a:ext>
              </a:extLst>
            </p:cNvPr>
            <p:cNvSpPr txBox="1"/>
            <p:nvPr/>
          </p:nvSpPr>
          <p:spPr>
            <a:xfrm>
              <a:off x="9733654" y="4067074"/>
              <a:ext cx="1816203" cy="307777"/>
            </a:xfrm>
            <a:prstGeom prst="rect">
              <a:avLst/>
            </a:prstGeom>
            <a:noFill/>
          </p:spPr>
          <p:txBody>
            <a:bodyPr wrap="none" lIns="0" tIns="0" rIns="0" bIns="0" rtlCol="0">
              <a:spAutoFit/>
            </a:bodyPr>
            <a:lstStyle/>
            <a:p>
              <a:pPr algn="l"/>
              <a:r>
                <a:rPr lang="en-US" sz="2000" dirty="0"/>
                <a:t>https://eastus/...</a:t>
              </a:r>
            </a:p>
          </p:txBody>
        </p:sp>
        <p:pic>
          <p:nvPicPr>
            <p:cNvPr id="63" name="Graphic 62">
              <a:extLst>
                <a:ext uri="{FF2B5EF4-FFF2-40B4-BE49-F238E27FC236}">
                  <a16:creationId xmlns:a16="http://schemas.microsoft.com/office/drawing/2014/main" id="{2F0C634D-FA80-1792-9E80-575D1A8CB7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71612" y="2390023"/>
              <a:ext cx="1185463" cy="700222"/>
            </a:xfrm>
            <a:prstGeom prst="rect">
              <a:avLst/>
            </a:prstGeom>
          </p:spPr>
        </p:pic>
      </p:grpSp>
    </p:spTree>
    <p:extLst>
      <p:ext uri="{BB962C8B-B14F-4D97-AF65-F5344CB8AC3E}">
        <p14:creationId xmlns:p14="http://schemas.microsoft.com/office/powerpoint/2010/main" val="41580406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369332"/>
          </a:xfrm>
        </p:spPr>
        <p:txBody>
          <a:bodyPr tIns="0" rIns="0" bIns="0">
            <a:noAutofit/>
          </a:bodyPr>
          <a:lstStyle/>
          <a:p>
            <a:r>
              <a:rPr lang="en-US"/>
              <a:t>Agenda</a:t>
            </a:r>
            <a:endParaRPr lang="en-US" dirty="0"/>
          </a:p>
        </p:txBody>
      </p:sp>
      <p:sp>
        <p:nvSpPr>
          <p:cNvPr id="63" name="Text Placeholder 62">
            <a:extLst>
              <a:ext uri="{FF2B5EF4-FFF2-40B4-BE49-F238E27FC236}">
                <a16:creationId xmlns:a16="http://schemas.microsoft.com/office/drawing/2014/main" id="{241A0D50-759D-A5D4-4DF8-31F6C710CC1D}"/>
              </a:ext>
            </a:extLst>
          </p:cNvPr>
          <p:cNvSpPr>
            <a:spLocks noGrp="1"/>
          </p:cNvSpPr>
          <p:nvPr>
            <p:ph type="body" sz="quarter" idx="15"/>
          </p:nvPr>
        </p:nvSpPr>
        <p:spPr>
          <a:xfrm>
            <a:off x="586389" y="1818177"/>
            <a:ext cx="7926015" cy="1323439"/>
          </a:xfrm>
        </p:spPr>
        <p:txBody>
          <a:bodyPr/>
          <a:lstStyle/>
          <a:p>
            <a:pPr marL="339725" indent="-339725">
              <a:lnSpc>
                <a:spcPct val="100000"/>
              </a:lnSpc>
            </a:pPr>
            <a:r>
              <a:rPr lang="en-US" dirty="0"/>
              <a:t>Fundamental AI concepts</a:t>
            </a:r>
          </a:p>
          <a:p>
            <a:pPr marL="339725" indent="-339725">
              <a:lnSpc>
                <a:spcPct val="100000"/>
              </a:lnSpc>
            </a:pPr>
            <a:r>
              <a:rPr lang="en-US" dirty="0"/>
              <a:t>Fundamentals of machine learning</a:t>
            </a:r>
          </a:p>
          <a:p>
            <a:pPr marL="339725" indent="-339725">
              <a:lnSpc>
                <a:spcPct val="100000"/>
              </a:lnSpc>
            </a:pPr>
            <a:r>
              <a:rPr lang="en-US" dirty="0"/>
              <a:t>Fundamentals of Azure AI services</a:t>
            </a:r>
          </a:p>
        </p:txBody>
      </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p:txBody>
          <a:bodyPr/>
          <a:lstStyle/>
          <a:p>
            <a:r>
              <a:rPr lang="en-US" dirty="0"/>
              <a:t>Exercise: Explore Azure AI services</a:t>
            </a:r>
          </a:p>
        </p:txBody>
      </p:sp>
      <p:sp>
        <p:nvSpPr>
          <p:cNvPr id="5" name="Text Placeholder 4">
            <a:extLst>
              <a:ext uri="{FF2B5EF4-FFF2-40B4-BE49-F238E27FC236}">
                <a16:creationId xmlns:a16="http://schemas.microsoft.com/office/drawing/2014/main" id="{B339B3DD-A887-E7A8-ABB1-1F7755CA485E}"/>
              </a:ext>
            </a:extLst>
          </p:cNvPr>
          <p:cNvSpPr>
            <a:spLocks noGrp="1"/>
          </p:cNvSpPr>
          <p:nvPr>
            <p:ph type="body" sz="quarter" idx="34"/>
          </p:nvPr>
        </p:nvSpPr>
        <p:spPr>
          <a:xfrm>
            <a:off x="588263" y="2542117"/>
            <a:ext cx="2027938" cy="2154436"/>
          </a:xfrm>
        </p:spPr>
        <p:txBody>
          <a:bodyPr/>
          <a:lstStyle/>
          <a:p>
            <a:r>
              <a:rPr lang="en-US" sz="2000" dirty="0">
                <a:latin typeface="+mn-lt"/>
              </a:rPr>
              <a:t>In this exercise, you will explore the Content Safety Studio, create a resource and try out an Azure AI service.</a:t>
            </a:r>
          </a:p>
        </p:txBody>
      </p:sp>
      <p:grpSp>
        <p:nvGrpSpPr>
          <p:cNvPr id="14" name="Group 13">
            <a:extLst>
              <a:ext uri="{FF2B5EF4-FFF2-40B4-BE49-F238E27FC236}">
                <a16:creationId xmlns:a16="http://schemas.microsoft.com/office/drawing/2014/main" id="{E920518B-4869-D1DA-AC56-89762D967066}"/>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5" name="Oval 14">
              <a:extLst>
                <a:ext uri="{FF2B5EF4-FFF2-40B4-BE49-F238E27FC236}">
                  <a16:creationId xmlns:a16="http://schemas.microsoft.com/office/drawing/2014/main" id="{1F162F92-7C85-BEE8-EFBB-99B39FCEE7DA}"/>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6" name="Picture 33">
              <a:extLst>
                <a:ext uri="{FF2B5EF4-FFF2-40B4-BE49-F238E27FC236}">
                  <a16:creationId xmlns:a16="http://schemas.microsoft.com/office/drawing/2014/main" id="{2663F0E8-A58C-9CF2-E18A-372E2219A6AD}"/>
                </a:ext>
              </a:extLst>
            </p:cNvPr>
            <p:cNvPicPr/>
            <p:nvPr/>
          </p:nvPicPr>
          <p:blipFill>
            <a:blip r:embed="rId3">
              <a:extLst>
                <a:ext uri="{96DAC541-7B7A-43D3-8B79-37D633B846F1}">
                  <asvg:svgBlip xmlns:asvg="http://schemas.microsoft.com/office/drawing/2016/SVG/main" r:embed="rId4"/>
                </a:ext>
              </a:extLst>
            </a:blip>
            <a:srcRect/>
            <a:stretch/>
          </p:blipFill>
          <p:spPr>
            <a:xfrm>
              <a:off x="5749602" y="2325202"/>
              <a:ext cx="692796" cy="692796"/>
            </a:xfrm>
            <a:prstGeom prst="rect">
              <a:avLst/>
            </a:prstGeom>
            <a:noFill/>
          </p:spPr>
        </p:pic>
      </p:grpSp>
      <p:sp>
        <p:nvSpPr>
          <p:cNvPr id="9" name="Text Placeholder 8">
            <a:extLst>
              <a:ext uri="{FF2B5EF4-FFF2-40B4-BE49-F238E27FC236}">
                <a16:creationId xmlns:a16="http://schemas.microsoft.com/office/drawing/2014/main" id="{570571E5-5589-4D9B-7888-9DD5C35CC3F0}"/>
              </a:ext>
            </a:extLst>
          </p:cNvPr>
          <p:cNvSpPr>
            <a:spLocks noGrp="1"/>
          </p:cNvSpPr>
          <p:nvPr>
            <p:ph type="body" sz="quarter" idx="17"/>
          </p:nvPr>
        </p:nvSpPr>
        <p:spPr>
          <a:xfrm>
            <a:off x="4356038" y="1926472"/>
            <a:ext cx="6053426" cy="615553"/>
          </a:xfrm>
        </p:spPr>
        <p:txBody>
          <a:bodyPr/>
          <a:lstStyle/>
          <a:p>
            <a:pPr marL="342900" indent="-342900" defTabSz="914400">
              <a:buFont typeface="+mj-lt"/>
              <a:buAutoNum type="arabicPeriod"/>
              <a:defRPr/>
            </a:pPr>
            <a:r>
              <a:rPr lang="en-US" sz="2000" dirty="0">
                <a:solidFill>
                  <a:srgbClr val="000000"/>
                </a:solidFill>
                <a:effectLst/>
                <a:latin typeface="+mn-lt"/>
                <a:ea typeface="Times New Roman" panose="02020603050405020304" pitchFamily="18" charset="0"/>
                <a:cs typeface="Times New Roman" panose="02020603050405020304" pitchFamily="18" charset="0"/>
              </a:rPr>
              <a:t>Use the hosted environment and Azure credentials provided for this exercise</a:t>
            </a:r>
            <a:r>
              <a:rPr lang="en-US" sz="2000" dirty="0">
                <a:solidFill>
                  <a:srgbClr val="000000"/>
                </a:solidFill>
                <a:latin typeface="+mn-lt"/>
                <a:ea typeface="Times New Roman" panose="02020603050405020304" pitchFamily="18" charset="0"/>
                <a:cs typeface="Times New Roman" panose="02020603050405020304" pitchFamily="18" charset="0"/>
              </a:rPr>
              <a:t>.</a:t>
            </a:r>
            <a:endParaRPr lang="en-US" sz="2000" b="1" kern="0" dirty="0">
              <a:solidFill>
                <a:srgbClr val="0078D4"/>
              </a:solidFill>
              <a:latin typeface="+mn-lt"/>
              <a:ea typeface="+mj-lt"/>
              <a:cs typeface="+mj-lt"/>
            </a:endParaRPr>
          </a:p>
        </p:txBody>
      </p:sp>
      <p:sp>
        <p:nvSpPr>
          <p:cNvPr id="13" name="Text Placeholder 8">
            <a:extLst>
              <a:ext uri="{FF2B5EF4-FFF2-40B4-BE49-F238E27FC236}">
                <a16:creationId xmlns:a16="http://schemas.microsoft.com/office/drawing/2014/main" id="{627048AC-D5C4-CAB6-66A9-4970751DCC52}"/>
              </a:ext>
            </a:extLst>
          </p:cNvPr>
          <p:cNvSpPr txBox="1">
            <a:spLocks/>
          </p:cNvSpPr>
          <p:nvPr/>
        </p:nvSpPr>
        <p:spPr>
          <a:xfrm>
            <a:off x="4356038" y="2902985"/>
            <a:ext cx="6616761"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a:buFont typeface="+mj-lt"/>
              <a:buAutoNum type="arabicPeriod" startAt="2"/>
              <a:defRPr/>
            </a:pPr>
            <a:r>
              <a:rPr lang="en-US" sz="2000" kern="0" dirty="0">
                <a:latin typeface="+mn-lt"/>
                <a:cs typeface="Segoe UI"/>
              </a:rPr>
              <a:t>The instructions are also available on Learn: </a:t>
            </a:r>
            <a:r>
              <a:rPr lang="en-US" sz="2000" kern="0" dirty="0">
                <a:latin typeface="+mn-lt"/>
                <a:cs typeface="Segoe UI"/>
                <a:hlinkClick r:id="rId5"/>
              </a:rPr>
              <a:t>https://go.microsoft.com/fwlink/?linkid=2250253</a:t>
            </a:r>
            <a:r>
              <a:rPr lang="en-US" sz="2000" kern="0" dirty="0">
                <a:latin typeface="+mn-lt"/>
                <a:cs typeface="Segoe UI"/>
              </a:rPr>
              <a:t> </a:t>
            </a:r>
            <a:endParaRPr lang="en-US" sz="1400" b="1" kern="0" dirty="0">
              <a:solidFill>
                <a:srgbClr val="0078D4"/>
              </a:solidFill>
              <a:latin typeface="+mn-lt"/>
              <a:ea typeface="+mj-lt"/>
              <a:cs typeface="+mj-lt"/>
            </a:endParaRPr>
          </a:p>
          <a:p>
            <a:pPr defTabSz="914400">
              <a:defRPr/>
            </a:pPr>
            <a:r>
              <a:rPr lang="en-US" sz="2000" kern="0" dirty="0">
                <a:latin typeface="+mn-lt"/>
                <a:cs typeface="Segoe UI"/>
              </a:rPr>
              <a:t> </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n-US" dirty="0"/>
              <a:t>Knowledge check</a:t>
            </a:r>
          </a:p>
        </p:txBody>
      </p:sp>
      <p:sp>
        <p:nvSpPr>
          <p:cNvPr id="20" name="Oval 19">
            <a:extLst>
              <a:ext uri="{FF2B5EF4-FFF2-40B4-BE49-F238E27FC236}">
                <a16:creationId xmlns:a16="http://schemas.microsoft.com/office/drawing/2014/main" id="{157BFCA6-4276-1D6E-A417-5F31187300CB}"/>
              </a:ext>
              <a:ext uri="{C183D7F6-B498-43B3-948B-1728B52AA6E4}">
                <adec:decorative xmlns:adec="http://schemas.microsoft.com/office/drawing/2017/decorative" val="1"/>
              </a:ext>
            </a:extLst>
          </p:cNvPr>
          <p:cNvSpPr/>
          <p:nvPr/>
        </p:nvSpPr>
        <p:spPr bwMode="auto">
          <a:xfrm>
            <a:off x="762630" y="1543544"/>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1</a:t>
            </a:r>
            <a:endParaRPr lang="en-IN" sz="1800" b="1" dirty="0">
              <a:solidFill>
                <a:schemeClr val="tx1"/>
              </a:solidFill>
            </a:endParaRPr>
          </a:p>
        </p:txBody>
      </p:sp>
      <p:sp>
        <p:nvSpPr>
          <p:cNvPr id="9" name="Text Placeholder 8">
            <a:extLst>
              <a:ext uri="{FF2B5EF4-FFF2-40B4-BE49-F238E27FC236}">
                <a16:creationId xmlns:a16="http://schemas.microsoft.com/office/drawing/2014/main" id="{017F8ADB-B43A-D941-D810-B2ABDB862881}"/>
              </a:ext>
            </a:extLst>
          </p:cNvPr>
          <p:cNvSpPr>
            <a:spLocks noGrp="1"/>
          </p:cNvSpPr>
          <p:nvPr>
            <p:ph type="body" sz="quarter" idx="17"/>
          </p:nvPr>
        </p:nvSpPr>
        <p:spPr>
          <a:xfrm>
            <a:off x="1235075" y="1543544"/>
            <a:ext cx="8778782" cy="399973"/>
          </a:xfrm>
        </p:spPr>
        <p:txBody>
          <a:bodyPr/>
          <a:lstStyle/>
          <a:p>
            <a:r>
              <a:rPr lang="en-US" dirty="0"/>
              <a:t>You want to create a model to predict sales of ice cream based on historic data that includes daily ice cream sales totals and weather measurements. Which Azure service should you use?</a:t>
            </a:r>
          </a:p>
        </p:txBody>
      </p:sp>
      <p:sp>
        <p:nvSpPr>
          <p:cNvPr id="3" name="Text Placeholder 2">
            <a:extLst>
              <a:ext uri="{FF2B5EF4-FFF2-40B4-BE49-F238E27FC236}">
                <a16:creationId xmlns:a16="http://schemas.microsoft.com/office/drawing/2014/main" id="{A8977C7B-78B6-EE03-246C-2A532096F01E}"/>
              </a:ext>
            </a:extLst>
          </p:cNvPr>
          <p:cNvSpPr>
            <a:spLocks noGrp="1"/>
          </p:cNvSpPr>
          <p:nvPr>
            <p:ph type="body" sz="quarter" idx="15"/>
          </p:nvPr>
        </p:nvSpPr>
        <p:spPr>
          <a:xfrm>
            <a:off x="1237265" y="1994124"/>
            <a:ext cx="8775098" cy="732508"/>
          </a:xfrm>
        </p:spPr>
        <p:txBody>
          <a:bodyPr/>
          <a:lstStyle/>
          <a:p>
            <a:r>
              <a:rPr lang="en-US" dirty="0"/>
              <a:t>Azure Machine Learning</a:t>
            </a:r>
          </a:p>
          <a:p>
            <a:r>
              <a:rPr lang="en-US" dirty="0"/>
              <a:t>Azure Bot Service</a:t>
            </a:r>
          </a:p>
          <a:p>
            <a:r>
              <a:rPr lang="en-US" dirty="0"/>
              <a:t>Azure AI services</a:t>
            </a:r>
          </a:p>
        </p:txBody>
      </p:sp>
      <p:sp>
        <p:nvSpPr>
          <p:cNvPr id="21" name="Graphic 26">
            <a:extLst>
              <a:ext uri="{FF2B5EF4-FFF2-40B4-BE49-F238E27FC236}">
                <a16:creationId xmlns:a16="http://schemas.microsoft.com/office/drawing/2014/main" id="{BE9734D4-DF9A-F145-BF62-29562C09589C}"/>
              </a:ext>
              <a:ext uri="{C183D7F6-B498-43B3-948B-1728B52AA6E4}">
                <adec:decorative xmlns:adec="http://schemas.microsoft.com/office/drawing/2017/decorative" val="1"/>
              </a:ext>
            </a:extLst>
          </p:cNvPr>
          <p:cNvSpPr/>
          <p:nvPr/>
        </p:nvSpPr>
        <p:spPr>
          <a:xfrm>
            <a:off x="1281750" y="2036685"/>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24" name="Oval 23">
            <a:extLst>
              <a:ext uri="{FF2B5EF4-FFF2-40B4-BE49-F238E27FC236}">
                <a16:creationId xmlns:a16="http://schemas.microsoft.com/office/drawing/2014/main" id="{F0FD6048-A839-E95F-333A-81681305B9B0}"/>
              </a:ext>
              <a:ext uri="{C183D7F6-B498-43B3-948B-1728B52AA6E4}">
                <adec:decorative xmlns:adec="http://schemas.microsoft.com/office/drawing/2017/decorative" val="1"/>
              </a:ext>
            </a:extLst>
          </p:cNvPr>
          <p:cNvSpPr/>
          <p:nvPr/>
        </p:nvSpPr>
        <p:spPr bwMode="auto">
          <a:xfrm>
            <a:off x="762630" y="4492432"/>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a:solidFill>
                  <a:schemeClr val="tx1"/>
                </a:solidFill>
              </a:rPr>
              <a:t>3</a:t>
            </a:r>
            <a:endParaRPr lang="en-IN" sz="1800" b="1" dirty="0">
              <a:solidFill>
                <a:schemeClr val="tx1"/>
              </a:solidFill>
            </a:endParaRPr>
          </a:p>
        </p:txBody>
      </p:sp>
      <p:sp>
        <p:nvSpPr>
          <p:cNvPr id="11" name="Text Placeholder 17">
            <a:extLst>
              <a:ext uri="{FF2B5EF4-FFF2-40B4-BE49-F238E27FC236}">
                <a16:creationId xmlns:a16="http://schemas.microsoft.com/office/drawing/2014/main" id="{FE0A36F1-A03B-5A62-39BE-C143EBA0E80B}"/>
              </a:ext>
            </a:extLst>
          </p:cNvPr>
          <p:cNvSpPr>
            <a:spLocks noGrp="1"/>
          </p:cNvSpPr>
          <p:nvPr>
            <p:ph type="body" sz="quarter" idx="22"/>
          </p:nvPr>
        </p:nvSpPr>
        <p:spPr>
          <a:xfrm>
            <a:off x="1235075" y="2930049"/>
            <a:ext cx="8778782" cy="406323"/>
          </a:xfrm>
        </p:spPr>
        <p:txBody>
          <a:bodyPr>
            <a:spAutoFit/>
          </a:bodyPr>
          <a:lstStyle/>
          <a:p>
            <a:r>
              <a:rPr lang="en-US" dirty="0"/>
              <a:t>An automobile dealership wants to use historic car sales data to train a machine learning model. The model should predict the price of a pre-owned car based on its make, model, engine size, and mileage. What kind of machine learning model should the dealership use automated machine learning to create?</a:t>
            </a:r>
          </a:p>
        </p:txBody>
      </p:sp>
      <p:sp>
        <p:nvSpPr>
          <p:cNvPr id="12" name="Text Placeholder 18">
            <a:extLst>
              <a:ext uri="{FF2B5EF4-FFF2-40B4-BE49-F238E27FC236}">
                <a16:creationId xmlns:a16="http://schemas.microsoft.com/office/drawing/2014/main" id="{10B40B7B-F05C-739D-FBE2-7D65E17E9D7A}"/>
              </a:ext>
            </a:extLst>
          </p:cNvPr>
          <p:cNvSpPr>
            <a:spLocks noGrp="1"/>
          </p:cNvSpPr>
          <p:nvPr>
            <p:ph type="body" sz="quarter" idx="23"/>
          </p:nvPr>
        </p:nvSpPr>
        <p:spPr>
          <a:xfrm>
            <a:off x="1237265" y="3634834"/>
            <a:ext cx="8775098" cy="215444"/>
          </a:xfrm>
        </p:spPr>
        <p:txBody>
          <a:bodyPr/>
          <a:lstStyle/>
          <a:p>
            <a:r>
              <a:rPr lang="en-US" dirty="0"/>
              <a:t>Classification</a:t>
            </a:r>
          </a:p>
          <a:p>
            <a:r>
              <a:rPr lang="en-US" dirty="0"/>
              <a:t>Regression</a:t>
            </a:r>
          </a:p>
          <a:p>
            <a:r>
              <a:rPr lang="en-US" dirty="0"/>
              <a:t>Time series forecasting</a:t>
            </a:r>
          </a:p>
        </p:txBody>
      </p:sp>
      <p:sp>
        <p:nvSpPr>
          <p:cNvPr id="10" name="Text Placeholder 9">
            <a:extLst>
              <a:ext uri="{FF2B5EF4-FFF2-40B4-BE49-F238E27FC236}">
                <a16:creationId xmlns:a16="http://schemas.microsoft.com/office/drawing/2014/main" id="{706566D2-AC78-17B8-1428-C8324784BF6F}"/>
              </a:ext>
            </a:extLst>
          </p:cNvPr>
          <p:cNvSpPr>
            <a:spLocks noGrp="1"/>
          </p:cNvSpPr>
          <p:nvPr>
            <p:ph type="body" sz="quarter" idx="20"/>
          </p:nvPr>
        </p:nvSpPr>
        <p:spPr>
          <a:xfrm>
            <a:off x="1235075" y="4492432"/>
            <a:ext cx="8778782" cy="430887"/>
          </a:xfrm>
        </p:spPr>
        <p:txBody>
          <a:bodyPr/>
          <a:lstStyle/>
          <a:p>
            <a:r>
              <a:rPr lang="en-US" sz="1400" dirty="0">
                <a:latin typeface="Segoe UI Semibold"/>
                <a:ea typeface="+mn-lt"/>
                <a:cs typeface="+mn-lt"/>
              </a:rPr>
              <a:t>A predictive app provides audio output for visually impaired users. </a:t>
            </a:r>
            <a:r>
              <a:rPr lang="en-US" sz="1400" dirty="0">
                <a:latin typeface="+mj-lt"/>
                <a:cs typeface="Segoe UI Semibold"/>
              </a:rPr>
              <a:t>Which principle of Responsible AI is reflected here? </a:t>
            </a:r>
            <a:endParaRPr lang="en-US" dirty="0"/>
          </a:p>
        </p:txBody>
      </p:sp>
      <p:sp>
        <p:nvSpPr>
          <p:cNvPr id="17" name="Text Placeholder 16">
            <a:extLst>
              <a:ext uri="{FF2B5EF4-FFF2-40B4-BE49-F238E27FC236}">
                <a16:creationId xmlns:a16="http://schemas.microsoft.com/office/drawing/2014/main" id="{1EF2B6B6-005C-487C-E757-C091A13B2694}"/>
              </a:ext>
            </a:extLst>
          </p:cNvPr>
          <p:cNvSpPr>
            <a:spLocks noGrp="1"/>
          </p:cNvSpPr>
          <p:nvPr>
            <p:ph type="body" sz="quarter" idx="21"/>
          </p:nvPr>
        </p:nvSpPr>
        <p:spPr>
          <a:xfrm>
            <a:off x="1237265" y="4974171"/>
            <a:ext cx="8775098" cy="215444"/>
          </a:xfrm>
        </p:spPr>
        <p:txBody>
          <a:bodyPr/>
          <a:lstStyle/>
          <a:p>
            <a:r>
              <a:rPr lang="en-US" dirty="0"/>
              <a:t>Transparency </a:t>
            </a:r>
          </a:p>
          <a:p>
            <a:r>
              <a:rPr lang="en-US" dirty="0"/>
              <a:t>Inclusiveness </a:t>
            </a:r>
          </a:p>
          <a:p>
            <a:r>
              <a:rPr lang="en-US" dirty="0"/>
              <a:t>Fairness</a:t>
            </a:r>
          </a:p>
        </p:txBody>
      </p:sp>
      <p:sp>
        <p:nvSpPr>
          <p:cNvPr id="25" name="Graphic 26">
            <a:extLst>
              <a:ext uri="{FF2B5EF4-FFF2-40B4-BE49-F238E27FC236}">
                <a16:creationId xmlns:a16="http://schemas.microsoft.com/office/drawing/2014/main" id="{53F2CAED-24FF-0108-0492-00789557D390}"/>
              </a:ext>
              <a:ext uri="{C183D7F6-B498-43B3-948B-1728B52AA6E4}">
                <adec:decorative xmlns:adec="http://schemas.microsoft.com/office/drawing/2017/decorative" val="1"/>
              </a:ext>
            </a:extLst>
          </p:cNvPr>
          <p:cNvSpPr/>
          <p:nvPr/>
        </p:nvSpPr>
        <p:spPr>
          <a:xfrm>
            <a:off x="1281750" y="5285320"/>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
        <p:nvSpPr>
          <p:cNvPr id="8" name="Oval 7">
            <a:extLst>
              <a:ext uri="{FF2B5EF4-FFF2-40B4-BE49-F238E27FC236}">
                <a16:creationId xmlns:a16="http://schemas.microsoft.com/office/drawing/2014/main" id="{33A9FFA1-9A7C-ACB9-A937-81264FEFF654}"/>
              </a:ext>
              <a:ext uri="{C183D7F6-B498-43B3-948B-1728B52AA6E4}">
                <adec:decorative xmlns:adec="http://schemas.microsoft.com/office/drawing/2017/decorative" val="1"/>
              </a:ext>
            </a:extLst>
          </p:cNvPr>
          <p:cNvSpPr/>
          <p:nvPr/>
        </p:nvSpPr>
        <p:spPr bwMode="auto">
          <a:xfrm>
            <a:off x="762630" y="2950601"/>
            <a:ext cx="319112" cy="3191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1800" b="1" dirty="0">
                <a:solidFill>
                  <a:schemeClr val="tx1"/>
                </a:solidFill>
              </a:rPr>
              <a:t>2</a:t>
            </a:r>
          </a:p>
        </p:txBody>
      </p:sp>
      <p:sp>
        <p:nvSpPr>
          <p:cNvPr id="13" name="Graphic 26">
            <a:extLst>
              <a:ext uri="{FF2B5EF4-FFF2-40B4-BE49-F238E27FC236}">
                <a16:creationId xmlns:a16="http://schemas.microsoft.com/office/drawing/2014/main" id="{F5C45329-F8F0-C75F-555D-7D7FE0064494}"/>
              </a:ext>
              <a:ext uri="{C183D7F6-B498-43B3-948B-1728B52AA6E4}">
                <adec:decorative xmlns:adec="http://schemas.microsoft.com/office/drawing/2017/decorative" val="1"/>
              </a:ext>
            </a:extLst>
          </p:cNvPr>
          <p:cNvSpPr/>
          <p:nvPr/>
        </p:nvSpPr>
        <p:spPr>
          <a:xfrm>
            <a:off x="1281750" y="3935992"/>
            <a:ext cx="135234" cy="94984"/>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defTabSz="914400"/>
            <a:endParaRPr lang="en-US" sz="1800" kern="0">
              <a:solidFill>
                <a:srgbClr val="000000"/>
              </a:solidFill>
            </a:endParaRPr>
          </a:p>
        </p:txBody>
      </p:sp>
    </p:spTree>
    <p:extLst>
      <p:ext uri="{BB962C8B-B14F-4D97-AF65-F5344CB8AC3E}">
        <p14:creationId xmlns:p14="http://schemas.microsoft.com/office/powerpoint/2010/main" val="1994667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Summary</a:t>
            </a:r>
          </a:p>
        </p:txBody>
      </p:sp>
      <p:grpSp>
        <p:nvGrpSpPr>
          <p:cNvPr id="38" name="Group 37">
            <a:extLst>
              <a:ext uri="{FF2B5EF4-FFF2-40B4-BE49-F238E27FC236}">
                <a16:creationId xmlns:a16="http://schemas.microsoft.com/office/drawing/2014/main" id="{E20AF27C-E661-4299-5962-923D6E1A23B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39" name="Oval 38">
              <a:extLst>
                <a:ext uri="{FF2B5EF4-FFF2-40B4-BE49-F238E27FC236}">
                  <a16:creationId xmlns:a16="http://schemas.microsoft.com/office/drawing/2014/main" id="{91E7A173-8AF8-A990-5070-3E07DDFB81FE}"/>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941F7C97-C6A7-6C37-7E7D-520425886E56}"/>
                </a:ext>
              </a:extLst>
            </p:cNvPr>
            <p:cNvPicPr/>
            <p:nvPr/>
          </p:nvPicPr>
          <p:blipFill>
            <a:blip r:embed="rId3"/>
            <a:srcRect/>
            <a:stretch/>
          </p:blipFill>
          <p:spPr>
            <a:xfrm>
              <a:off x="5749602" y="2325202"/>
              <a:ext cx="692796" cy="692796"/>
            </a:xfrm>
            <a:prstGeom prst="rect">
              <a:avLst/>
            </a:prstGeom>
            <a:noFill/>
          </p:spPr>
        </p:pic>
      </p:grpSp>
      <p:sp>
        <p:nvSpPr>
          <p:cNvPr id="35" name="Text Placeholder 34">
            <a:extLst>
              <a:ext uri="{FF2B5EF4-FFF2-40B4-BE49-F238E27FC236}">
                <a16:creationId xmlns:a16="http://schemas.microsoft.com/office/drawing/2014/main" id="{6D015F63-F28E-1BCC-CD92-7AA8A02607EB}"/>
              </a:ext>
            </a:extLst>
          </p:cNvPr>
          <p:cNvSpPr>
            <a:spLocks noGrp="1"/>
          </p:cNvSpPr>
          <p:nvPr>
            <p:ph type="body" sz="quarter" idx="17"/>
          </p:nvPr>
        </p:nvSpPr>
        <p:spPr>
          <a:xfrm>
            <a:off x="4264197" y="1585913"/>
            <a:ext cx="5364224" cy="4739759"/>
          </a:xfrm>
        </p:spPr>
        <p:txBody>
          <a:bodyPr/>
          <a:lstStyle/>
          <a:p>
            <a:r>
              <a:rPr lang="en-US" dirty="0"/>
              <a:t>Fundamental AI concepts</a:t>
            </a:r>
          </a:p>
          <a:p>
            <a:pPr marL="285750" indent="-285750">
              <a:buFont typeface="Arial" panose="020B0604020202020204" pitchFamily="34" charset="0"/>
              <a:buChar char="•"/>
            </a:pPr>
            <a:r>
              <a:rPr lang="en-US" dirty="0">
                <a:latin typeface="+mn-lt"/>
              </a:rPr>
              <a:t>What is AI?</a:t>
            </a:r>
          </a:p>
          <a:p>
            <a:pPr marL="285750" indent="-285750">
              <a:buFont typeface="Arial" panose="020B0604020202020204" pitchFamily="34" charset="0"/>
              <a:buChar char="•"/>
            </a:pPr>
            <a:r>
              <a:rPr lang="en-US" dirty="0">
                <a:latin typeface="+mn-lt"/>
              </a:rPr>
              <a:t>Common AI workloads</a:t>
            </a:r>
          </a:p>
          <a:p>
            <a:pPr marL="285750" indent="-285750">
              <a:buFont typeface="Arial" panose="020B0604020202020204" pitchFamily="34" charset="0"/>
              <a:buChar char="•"/>
            </a:pPr>
            <a:r>
              <a:rPr lang="en-US" dirty="0">
                <a:latin typeface="+mn-lt"/>
              </a:rPr>
              <a:t>Principles of responsible AI</a:t>
            </a:r>
          </a:p>
          <a:p>
            <a:endParaRPr lang="en-US" dirty="0">
              <a:latin typeface="+mn-lt"/>
            </a:endParaRPr>
          </a:p>
          <a:p>
            <a:r>
              <a:rPr lang="en-US" sz="1600" dirty="0"/>
              <a:t>Fundamentals of Machine Learning</a:t>
            </a:r>
            <a:endParaRPr lang="en-US" dirty="0">
              <a:latin typeface="+mn-lt"/>
            </a:endParaRPr>
          </a:p>
          <a:p>
            <a:pPr marL="285750" indent="-285750">
              <a:buFont typeface="Arial" panose="020B0604020202020204" pitchFamily="34" charset="0"/>
              <a:buChar char="•"/>
            </a:pPr>
            <a:r>
              <a:rPr lang="en-US" dirty="0">
                <a:latin typeface="+mn-lt"/>
              </a:rPr>
              <a:t>What is machine learning?</a:t>
            </a:r>
          </a:p>
          <a:p>
            <a:pPr marL="285750" indent="-285750">
              <a:buFont typeface="Arial" panose="020B0604020202020204" pitchFamily="34" charset="0"/>
              <a:buChar char="•"/>
            </a:pPr>
            <a:r>
              <a:rPr lang="en-US" dirty="0">
                <a:latin typeface="+mn-lt"/>
              </a:rPr>
              <a:t>Types of machine learning</a:t>
            </a:r>
          </a:p>
          <a:p>
            <a:pPr marL="285750" indent="-285750">
              <a:buFont typeface="Arial" panose="020B0604020202020204" pitchFamily="34" charset="0"/>
              <a:buChar char="•"/>
            </a:pPr>
            <a:r>
              <a:rPr lang="en-US" dirty="0">
                <a:latin typeface="+mn-lt"/>
              </a:rPr>
              <a:t>Model training and validation</a:t>
            </a:r>
          </a:p>
          <a:p>
            <a:pPr marL="285750" indent="-285750">
              <a:buFont typeface="Arial" panose="020B0604020202020204" pitchFamily="34" charset="0"/>
              <a:buChar char="•"/>
            </a:pPr>
            <a:r>
              <a:rPr lang="en-US" dirty="0">
                <a:latin typeface="+mn-lt"/>
              </a:rPr>
              <a:t>What is Deep Learning?</a:t>
            </a:r>
          </a:p>
          <a:p>
            <a:pPr marL="285750" indent="-285750">
              <a:buFont typeface="Arial" panose="020B0604020202020204" pitchFamily="34" charset="0"/>
              <a:buChar char="•"/>
            </a:pPr>
            <a:r>
              <a:rPr lang="en-US" dirty="0">
                <a:latin typeface="+mn-lt"/>
              </a:rPr>
              <a:t>What is Azure Machine Learning?</a:t>
            </a:r>
          </a:p>
          <a:p>
            <a:endParaRPr lang="en-US" dirty="0">
              <a:latin typeface="+mn-lt"/>
            </a:endParaRPr>
          </a:p>
          <a:p>
            <a:r>
              <a:rPr lang="it-IT" sz="1600" dirty="0"/>
              <a:t>Fundamentals of Azure AI services</a:t>
            </a:r>
            <a:endParaRPr lang="en-US" dirty="0">
              <a:latin typeface="+mn-lt"/>
            </a:endParaRPr>
          </a:p>
          <a:p>
            <a:pPr marL="285750" indent="-285750">
              <a:buFont typeface="Arial" panose="020B0604020202020204" pitchFamily="34" charset="0"/>
              <a:buChar char="•"/>
            </a:pPr>
            <a:r>
              <a:rPr lang="en-US" dirty="0">
                <a:latin typeface="+mn-lt"/>
              </a:rPr>
              <a:t>Azure basics</a:t>
            </a:r>
          </a:p>
          <a:p>
            <a:pPr marL="285750" indent="-285750">
              <a:buFont typeface="Arial" panose="020B0604020202020204" pitchFamily="34" charset="0"/>
              <a:buChar char="•"/>
            </a:pPr>
            <a:r>
              <a:rPr lang="en-US" dirty="0">
                <a:latin typeface="+mn-lt"/>
              </a:rPr>
              <a:t>AI services on Microsoft Azure</a:t>
            </a:r>
          </a:p>
          <a:p>
            <a:pPr marL="285750" indent="-285750">
              <a:buFont typeface="Arial" panose="020B0604020202020204" pitchFamily="34" charset="0"/>
              <a:buChar char="•"/>
            </a:pPr>
            <a:r>
              <a:rPr lang="en-US" dirty="0">
                <a:latin typeface="+mn-lt"/>
              </a:rPr>
              <a:t>Azure AI services</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endParaRPr lang="en-US" sz="1800" dirty="0"/>
          </a:p>
        </p:txBody>
      </p:sp>
    </p:spTree>
    <p:extLst>
      <p:ext uri="{BB962C8B-B14F-4D97-AF65-F5344CB8AC3E}">
        <p14:creationId xmlns:p14="http://schemas.microsoft.com/office/powerpoint/2010/main" val="6015554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2" name="TextBox 1">
            <a:extLst>
              <a:ext uri="{FF2B5EF4-FFF2-40B4-BE49-F238E27FC236}">
                <a16:creationId xmlns:a16="http://schemas.microsoft.com/office/drawing/2014/main" id="{2D1AE81E-2668-DF3F-A29A-9819FF6320F3}"/>
              </a:ext>
            </a:extLst>
          </p:cNvPr>
          <p:cNvSpPr txBox="1"/>
          <p:nvPr/>
        </p:nvSpPr>
        <p:spPr>
          <a:xfrm>
            <a:off x="767443" y="1445079"/>
            <a:ext cx="5429250" cy="2462213"/>
          </a:xfrm>
          <a:prstGeom prst="rect">
            <a:avLst/>
          </a:prstGeom>
          <a:noFill/>
        </p:spPr>
        <p:txBody>
          <a:bodyPr wrap="square" lIns="0" tIns="0" rIns="0" bIns="0" rtlCol="0">
            <a:spAutoFit/>
          </a:bodyPr>
          <a:lstStyle/>
          <a:p>
            <a:pPr algn="l"/>
            <a:r>
              <a:rPr lang="en-US" sz="2000" dirty="0"/>
              <a:t>Read more about: </a:t>
            </a:r>
          </a:p>
          <a:p>
            <a:pPr marL="285750" indent="-285750" algn="l">
              <a:buFont typeface="Arial" panose="020B0604020202020204" pitchFamily="34" charset="0"/>
              <a:buChar char="•"/>
            </a:pPr>
            <a:r>
              <a:rPr lang="en-US" sz="2000" dirty="0"/>
              <a:t>Fundamental AI concepts</a:t>
            </a:r>
          </a:p>
          <a:p>
            <a:pPr marL="285750" indent="-285750" algn="l">
              <a:buFont typeface="Arial" panose="020B0604020202020204" pitchFamily="34" charset="0"/>
              <a:buChar char="•"/>
            </a:pPr>
            <a:r>
              <a:rPr lang="en-US" sz="2000" dirty="0"/>
              <a:t>Fundamentals of machine learning</a:t>
            </a:r>
          </a:p>
          <a:p>
            <a:pPr marL="285750" indent="-285750" algn="l">
              <a:buFont typeface="Arial" panose="020B0604020202020204" pitchFamily="34" charset="0"/>
              <a:buChar char="•"/>
            </a:pPr>
            <a:r>
              <a:rPr lang="en-US" sz="2000" dirty="0"/>
              <a:t>Fundamentals of Azure AI services </a:t>
            </a:r>
          </a:p>
          <a:p>
            <a:pPr marL="285750" indent="-285750" algn="l">
              <a:buFont typeface="Arial" panose="020B0604020202020204" pitchFamily="34" charset="0"/>
              <a:buChar char="•"/>
            </a:pPr>
            <a:endParaRPr lang="en-US" sz="2000" dirty="0"/>
          </a:p>
          <a:p>
            <a:pPr algn="l"/>
            <a:r>
              <a:rPr lang="en-US" sz="2000" dirty="0"/>
              <a:t>Through the content on Learn: </a:t>
            </a:r>
            <a:r>
              <a:rPr lang="en-US" sz="2000" dirty="0">
                <a:hlinkClick r:id="rId3"/>
              </a:rPr>
              <a:t>Microsoft Azure AI Fundamentals: AI Overview - Training | Microsoft Learn</a:t>
            </a:r>
            <a:endParaRPr lang="en-US" sz="2000" dirty="0"/>
          </a:p>
        </p:txBody>
      </p:sp>
      <p:sp>
        <p:nvSpPr>
          <p:cNvPr id="6" name="Oval 5">
            <a:extLst>
              <a:ext uri="{FF2B5EF4-FFF2-40B4-BE49-F238E27FC236}">
                <a16:creationId xmlns:a16="http://schemas.microsoft.com/office/drawing/2014/main" id="{8F4DF9BA-05D2-7EE2-9A49-8C660DF26D5C}"/>
              </a:ext>
              <a:ext uri="{C183D7F6-B498-43B3-948B-1728B52AA6E4}">
                <adec:decorative xmlns:adec="http://schemas.microsoft.com/office/drawing/2017/decorative" val="1"/>
              </a:ext>
            </a:extLst>
          </p:cNvPr>
          <p:cNvSpPr/>
          <p:nvPr/>
        </p:nvSpPr>
        <p:spPr bwMode="auto">
          <a:xfrm>
            <a:off x="7777956" y="1752600"/>
            <a:ext cx="3657600" cy="3657600"/>
          </a:xfrm>
          <a:prstGeom prst="ellipse">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D24AE350-9241-4B7D-8786-D1531B509D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9419" y="1871663"/>
            <a:ext cx="3114674" cy="3114674"/>
          </a:xfrm>
          <a:prstGeom prst="rect">
            <a:avLst/>
          </a:prstGeom>
        </p:spPr>
      </p:pic>
    </p:spTree>
    <p:extLst>
      <p:ext uri="{BB962C8B-B14F-4D97-AF65-F5344CB8AC3E}">
        <p14:creationId xmlns:p14="http://schemas.microsoft.com/office/powerpoint/2010/main" val="41603542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48C55-432D-4917-9553-C2E5899045EB}"/>
              </a:ext>
            </a:extLst>
          </p:cNvPr>
          <p:cNvSpPr>
            <a:spLocks noGrp="1"/>
          </p:cNvSpPr>
          <p:nvPr>
            <p:ph type="title"/>
          </p:nvPr>
        </p:nvSpPr>
        <p:spPr/>
        <p:txBody>
          <a:bodyPr/>
          <a:lstStyle/>
          <a:p>
            <a:r>
              <a:rPr lang="en-US" sz="2800" dirty="0">
                <a:solidFill>
                  <a:schemeClr val="bg1"/>
                </a:solidFill>
              </a:rPr>
              <a:t>Closing slide</a:t>
            </a:r>
          </a:p>
        </p:txBody>
      </p:sp>
    </p:spTree>
    <p:extLst>
      <p:ext uri="{BB962C8B-B14F-4D97-AF65-F5344CB8AC3E}">
        <p14:creationId xmlns:p14="http://schemas.microsoft.com/office/powerpoint/2010/main" val="18563841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Learning Objectives</a:t>
            </a:r>
          </a:p>
        </p:txBody>
      </p:sp>
      <p:sp>
        <p:nvSpPr>
          <p:cNvPr id="39" name="Text Placeholder 2">
            <a:extLst>
              <a:ext uri="{FF2B5EF4-FFF2-40B4-BE49-F238E27FC236}">
                <a16:creationId xmlns:a16="http://schemas.microsoft.com/office/drawing/2014/main" id="{4E70BA97-F389-31EB-D663-D113F6902DBC}"/>
              </a:ext>
            </a:extLst>
          </p:cNvPr>
          <p:cNvSpPr txBox="1">
            <a:spLocks/>
          </p:cNvSpPr>
          <p:nvPr/>
        </p:nvSpPr>
        <p:spPr>
          <a:xfrm>
            <a:off x="588262" y="1196620"/>
            <a:ext cx="8193024" cy="246221"/>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After completing this module, you will be able to:</a:t>
            </a:r>
          </a:p>
        </p:txBody>
      </p:sp>
      <p:sp>
        <p:nvSpPr>
          <p:cNvPr id="80" name="Oval 79">
            <a:extLst>
              <a:ext uri="{FF2B5EF4-FFF2-40B4-BE49-F238E27FC236}">
                <a16:creationId xmlns:a16="http://schemas.microsoft.com/office/drawing/2014/main" id="{71DB8D22-926F-853E-F0C8-764493609A16}"/>
              </a:ext>
            </a:extLst>
          </p:cNvPr>
          <p:cNvSpPr>
            <a:spLocks/>
          </p:cNvSpPr>
          <p:nvPr/>
        </p:nvSpPr>
        <p:spPr bwMode="auto">
          <a:xfrm>
            <a:off x="624243" y="156180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1</a:t>
            </a:r>
          </a:p>
        </p:txBody>
      </p:sp>
      <p:sp>
        <p:nvSpPr>
          <p:cNvPr id="98" name="Oval 97">
            <a:extLst>
              <a:ext uri="{FF2B5EF4-FFF2-40B4-BE49-F238E27FC236}">
                <a16:creationId xmlns:a16="http://schemas.microsoft.com/office/drawing/2014/main" id="{FB9D4D78-EC2D-5052-0537-EF8AA477E116}"/>
              </a:ext>
            </a:extLst>
          </p:cNvPr>
          <p:cNvSpPr>
            <a:spLocks/>
          </p:cNvSpPr>
          <p:nvPr/>
        </p:nvSpPr>
        <p:spPr bwMode="auto">
          <a:xfrm>
            <a:off x="624243" y="2610357"/>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2</a:t>
            </a:r>
          </a:p>
        </p:txBody>
      </p:sp>
      <p:sp>
        <p:nvSpPr>
          <p:cNvPr id="101" name="Oval 100">
            <a:extLst>
              <a:ext uri="{FF2B5EF4-FFF2-40B4-BE49-F238E27FC236}">
                <a16:creationId xmlns:a16="http://schemas.microsoft.com/office/drawing/2014/main" id="{E06C7E83-F806-C0D7-C7A7-6090B76A8795}"/>
              </a:ext>
            </a:extLst>
          </p:cNvPr>
          <p:cNvSpPr>
            <a:spLocks/>
          </p:cNvSpPr>
          <p:nvPr/>
        </p:nvSpPr>
        <p:spPr bwMode="auto">
          <a:xfrm>
            <a:off x="624243" y="365652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a:t>3</a:t>
            </a:r>
          </a:p>
        </p:txBody>
      </p:sp>
      <p:sp>
        <p:nvSpPr>
          <p:cNvPr id="3" name="TextBox 2">
            <a:extLst>
              <a:ext uri="{FF2B5EF4-FFF2-40B4-BE49-F238E27FC236}">
                <a16:creationId xmlns:a16="http://schemas.microsoft.com/office/drawing/2014/main" id="{A7A334F9-008A-772B-75DD-94814D31A5C5}"/>
              </a:ext>
            </a:extLst>
          </p:cNvPr>
          <p:cNvSpPr txBox="1"/>
          <p:nvPr/>
        </p:nvSpPr>
        <p:spPr>
          <a:xfrm>
            <a:off x="1278672" y="1658721"/>
            <a:ext cx="9084527" cy="369332"/>
          </a:xfrm>
          <a:prstGeom prst="rect">
            <a:avLst/>
          </a:prstGeom>
          <a:noFill/>
        </p:spPr>
        <p:txBody>
          <a:bodyPr wrap="square">
            <a:spAutoFit/>
          </a:bodyPr>
          <a:lstStyle/>
          <a:p>
            <a:r>
              <a:rPr lang="en-US" sz="1800" dirty="0"/>
              <a:t>Explain what AI is and understand the importance of responsible AI.  </a:t>
            </a:r>
          </a:p>
        </p:txBody>
      </p:sp>
      <p:sp>
        <p:nvSpPr>
          <p:cNvPr id="4" name="TextBox 3">
            <a:extLst>
              <a:ext uri="{FF2B5EF4-FFF2-40B4-BE49-F238E27FC236}">
                <a16:creationId xmlns:a16="http://schemas.microsoft.com/office/drawing/2014/main" id="{DB579C9B-F7A4-7E0C-9200-F2877670E307}"/>
              </a:ext>
            </a:extLst>
          </p:cNvPr>
          <p:cNvSpPr txBox="1"/>
          <p:nvPr/>
        </p:nvSpPr>
        <p:spPr>
          <a:xfrm>
            <a:off x="1278672" y="2686972"/>
            <a:ext cx="9277567" cy="369332"/>
          </a:xfrm>
          <a:prstGeom prst="rect">
            <a:avLst/>
          </a:prstGeom>
          <a:noFill/>
        </p:spPr>
        <p:txBody>
          <a:bodyPr wrap="square">
            <a:spAutoFit/>
          </a:bodyPr>
          <a:lstStyle/>
          <a:p>
            <a:pPr marL="0" indent="0">
              <a:buNone/>
            </a:pPr>
            <a:r>
              <a:rPr lang="en-US" sz="1800" dirty="0"/>
              <a:t>Understand the different types machine learning models. </a:t>
            </a:r>
          </a:p>
        </p:txBody>
      </p:sp>
      <p:sp>
        <p:nvSpPr>
          <p:cNvPr id="5" name="TextBox 4">
            <a:extLst>
              <a:ext uri="{FF2B5EF4-FFF2-40B4-BE49-F238E27FC236}">
                <a16:creationId xmlns:a16="http://schemas.microsoft.com/office/drawing/2014/main" id="{A5B8A17C-B91D-30D4-5E57-41F17094592B}"/>
              </a:ext>
            </a:extLst>
          </p:cNvPr>
          <p:cNvSpPr txBox="1"/>
          <p:nvPr/>
        </p:nvSpPr>
        <p:spPr>
          <a:xfrm>
            <a:off x="1278672" y="3750747"/>
            <a:ext cx="9755088" cy="369332"/>
          </a:xfrm>
          <a:prstGeom prst="rect">
            <a:avLst/>
          </a:prstGeom>
          <a:noFill/>
        </p:spPr>
        <p:txBody>
          <a:bodyPr wrap="square">
            <a:spAutoFit/>
          </a:bodyPr>
          <a:lstStyle/>
          <a:p>
            <a:pPr marL="0" indent="0">
              <a:buNone/>
            </a:pPr>
            <a:r>
              <a:rPr lang="en-US" sz="1800" dirty="0"/>
              <a:t>Identify the AI services available on Azure, and what they are used for.</a:t>
            </a:r>
          </a:p>
        </p:txBody>
      </p:sp>
    </p:spTree>
    <p:extLst>
      <p:ext uri="{BB962C8B-B14F-4D97-AF65-F5344CB8AC3E}">
        <p14:creationId xmlns:p14="http://schemas.microsoft.com/office/powerpoint/2010/main" val="19312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3446165"/>
            <a:ext cx="6345239" cy="553998"/>
          </a:xfrm>
        </p:spPr>
        <p:txBody>
          <a:bodyPr/>
          <a:lstStyle/>
          <a:p>
            <a:r>
              <a:rPr lang="en-US" sz="3600" dirty="0"/>
              <a:t>Fundamental AI concepts</a:t>
            </a:r>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a:xfrm>
            <a:off x="588261" y="585216"/>
            <a:ext cx="5699417" cy="984885"/>
          </a:xfrm>
        </p:spPr>
        <p:txBody>
          <a:bodyPr/>
          <a:lstStyle/>
          <a:p>
            <a:r>
              <a:rPr lang="en-US" dirty="0"/>
              <a:t>What is Artificial Intelligence?</a:t>
            </a:r>
          </a:p>
        </p:txBody>
      </p:sp>
      <p:sp>
        <p:nvSpPr>
          <p:cNvPr id="12" name="Text Placeholder 11">
            <a:extLst>
              <a:ext uri="{FF2B5EF4-FFF2-40B4-BE49-F238E27FC236}">
                <a16:creationId xmlns:a16="http://schemas.microsoft.com/office/drawing/2014/main" id="{DA7AEF1B-E144-3F96-8B00-26E34281D1DA}"/>
              </a:ext>
            </a:extLst>
          </p:cNvPr>
          <p:cNvSpPr>
            <a:spLocks noGrp="1"/>
          </p:cNvSpPr>
          <p:nvPr>
            <p:ph type="body" sz="quarter" idx="16"/>
          </p:nvPr>
        </p:nvSpPr>
        <p:spPr>
          <a:xfrm>
            <a:off x="584200" y="1594155"/>
            <a:ext cx="4714663" cy="677108"/>
          </a:xfrm>
        </p:spPr>
        <p:txBody>
          <a:bodyPr/>
          <a:lstStyle/>
          <a:p>
            <a:r>
              <a:rPr lang="en-US" sz="2200" dirty="0"/>
              <a:t>Software that imitates human capabilities</a:t>
            </a:r>
          </a:p>
        </p:txBody>
      </p:sp>
      <p:sp>
        <p:nvSpPr>
          <p:cNvPr id="11" name="Text Placeholder 10">
            <a:extLst>
              <a:ext uri="{FF2B5EF4-FFF2-40B4-BE49-F238E27FC236}">
                <a16:creationId xmlns:a16="http://schemas.microsoft.com/office/drawing/2014/main" id="{26C9A5F3-2CCD-4171-79F4-782668EC5C87}"/>
              </a:ext>
            </a:extLst>
          </p:cNvPr>
          <p:cNvSpPr>
            <a:spLocks noGrp="1"/>
          </p:cNvSpPr>
          <p:nvPr>
            <p:ph type="body" sz="quarter" idx="15"/>
          </p:nvPr>
        </p:nvSpPr>
        <p:spPr>
          <a:xfrm>
            <a:off x="586389" y="2472263"/>
            <a:ext cx="4712685" cy="3231654"/>
          </a:xfrm>
        </p:spPr>
        <p:txBody>
          <a:bodyPr/>
          <a:lstStyle/>
          <a:p>
            <a:pPr marL="339725" lvl="1" indent="-339725">
              <a:spcBef>
                <a:spcPts val="300"/>
              </a:spcBef>
              <a:spcAft>
                <a:spcPts val="600"/>
              </a:spcAft>
            </a:pPr>
            <a:r>
              <a:rPr lang="en-US" sz="2000" dirty="0"/>
              <a:t>Predicting outcomes and recognizing patterns based on historic data.</a:t>
            </a:r>
          </a:p>
          <a:p>
            <a:pPr marL="339725" lvl="1" indent="-339725">
              <a:spcBef>
                <a:spcPts val="300"/>
              </a:spcBef>
              <a:spcAft>
                <a:spcPts val="600"/>
              </a:spcAft>
            </a:pPr>
            <a:r>
              <a:rPr lang="en-US" sz="2000" dirty="0"/>
              <a:t>Recognizing abnormal events and making decisions.</a:t>
            </a:r>
          </a:p>
          <a:p>
            <a:pPr marL="339725" lvl="1" indent="-339725">
              <a:spcBef>
                <a:spcPts val="300"/>
              </a:spcBef>
              <a:spcAft>
                <a:spcPts val="600"/>
              </a:spcAft>
            </a:pPr>
            <a:r>
              <a:rPr lang="en-US" sz="2000" dirty="0"/>
              <a:t>Interpreting visual input.</a:t>
            </a:r>
          </a:p>
          <a:p>
            <a:pPr marL="339725" lvl="1" indent="-339725">
              <a:spcBef>
                <a:spcPts val="300"/>
              </a:spcBef>
              <a:spcAft>
                <a:spcPts val="600"/>
              </a:spcAft>
            </a:pPr>
            <a:r>
              <a:rPr lang="en-US" sz="2000"/>
              <a:t>Understanding language </a:t>
            </a:r>
            <a:r>
              <a:rPr lang="en-US" sz="2000" dirty="0"/>
              <a:t>and engaging in conversations.</a:t>
            </a:r>
          </a:p>
          <a:p>
            <a:pPr marL="339725" lvl="1" indent="-339725">
              <a:spcBef>
                <a:spcPts val="300"/>
              </a:spcBef>
              <a:spcAft>
                <a:spcPts val="600"/>
              </a:spcAft>
            </a:pPr>
            <a:r>
              <a:rPr lang="en-US" sz="2000" dirty="0"/>
              <a:t>Extracting information from sources to gain knowledge.</a:t>
            </a:r>
          </a:p>
        </p:txBody>
      </p:sp>
      <p:sp>
        <p:nvSpPr>
          <p:cNvPr id="2" name="Rectangle 1">
            <a:extLst>
              <a:ext uri="{FF2B5EF4-FFF2-40B4-BE49-F238E27FC236}">
                <a16:creationId xmlns:a16="http://schemas.microsoft.com/office/drawing/2014/main" id="{3B59340E-7087-D9AF-C8ED-7941E86AFE2D}"/>
              </a:ext>
              <a:ext uri="{C183D7F6-B498-43B3-948B-1728B52AA6E4}">
                <adec:decorative xmlns:adec="http://schemas.microsoft.com/office/drawing/2017/decorative" val="1"/>
              </a:ext>
            </a:extLst>
          </p:cNvPr>
          <p:cNvSpPr/>
          <p:nvPr/>
        </p:nvSpPr>
        <p:spPr bwMode="auto">
          <a:xfrm>
            <a:off x="5981699" y="12890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ead with gears">
            <a:extLst>
              <a:ext uri="{FF2B5EF4-FFF2-40B4-BE49-F238E27FC236}">
                <a16:creationId xmlns:a16="http://schemas.microsoft.com/office/drawing/2014/main" id="{9BE804D0-3EAA-F260-E808-CBDA69006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182116" y="1670618"/>
            <a:ext cx="3223076" cy="3223076"/>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a:xfrm>
            <a:off x="588261" y="585216"/>
            <a:ext cx="11011601" cy="492443"/>
          </a:xfrm>
        </p:spPr>
        <p:txBody>
          <a:bodyPr/>
          <a:lstStyle/>
          <a:p>
            <a:r>
              <a:rPr lang="en-US" dirty="0"/>
              <a:t>Common AI workloads</a:t>
            </a:r>
          </a:p>
        </p:txBody>
      </p:sp>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extLst>
              <p:ext uri="{D42A27DB-BD31-4B8C-83A1-F6EECF244321}">
                <p14:modId xmlns:p14="http://schemas.microsoft.com/office/powerpoint/2010/main" val="1588802687"/>
              </p:ext>
            </p:extLst>
          </p:nvPr>
        </p:nvGraphicFramePr>
        <p:xfrm>
          <a:off x="692555" y="1439150"/>
          <a:ext cx="11063027" cy="4217033"/>
        </p:xfrm>
        <a:graphic>
          <a:graphicData uri="http://schemas.openxmlformats.org/drawingml/2006/table">
            <a:tbl>
              <a:tblPr firstRow="1" bandRow="1">
                <a:tableStyleId>{5940675A-B579-460E-94D1-54222C63F5DA}</a:tableStyleId>
              </a:tblPr>
              <a:tblGrid>
                <a:gridCol w="1034234">
                  <a:extLst>
                    <a:ext uri="{9D8B030D-6E8A-4147-A177-3AD203B41FA5}">
                      <a16:colId xmlns:a16="http://schemas.microsoft.com/office/drawing/2014/main" val="3578943820"/>
                    </a:ext>
                  </a:extLst>
                </a:gridCol>
                <a:gridCol w="3371684">
                  <a:extLst>
                    <a:ext uri="{9D8B030D-6E8A-4147-A177-3AD203B41FA5}">
                      <a16:colId xmlns:a16="http://schemas.microsoft.com/office/drawing/2014/main" val="3172409955"/>
                    </a:ext>
                  </a:extLst>
                </a:gridCol>
                <a:gridCol w="6657109">
                  <a:extLst>
                    <a:ext uri="{9D8B030D-6E8A-4147-A177-3AD203B41FA5}">
                      <a16:colId xmlns:a16="http://schemas.microsoft.com/office/drawing/2014/main" val="1925463671"/>
                    </a:ext>
                  </a:extLst>
                </a:gridCol>
              </a:tblGrid>
              <a:tr h="696918">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u="none" strike="noStrike" kern="1200" cap="none" spc="0" normalizeH="0" baseline="0" dirty="0">
                          <a:solidFill>
                            <a:schemeClr val="tx1"/>
                          </a:solidFill>
                          <a:latin typeface="+mj-lt"/>
                          <a:ea typeface="+mn-ea"/>
                          <a:cs typeface="+mn-cs"/>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Predictive models based on data and statistics – the foundation for AI.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5175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Computer Vision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interpret the world visually through cameras, video, and images.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Natural Language Processing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b="0" kern="1200" dirty="0">
                          <a:solidFill>
                            <a:schemeClr val="tx1"/>
                          </a:solidFill>
                          <a:effectLst/>
                          <a:latin typeface="+mn-lt"/>
                          <a:ea typeface="+mn-ea"/>
                          <a:cs typeface="+mn-cs"/>
                        </a:rPr>
                        <a:t>Capabilities within AI for a computer to interpret written or spoken language and respond appropriately.</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Document Intelligence</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that deal with managing, processing, and using high volumes of data found in forms and documents.</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r h="690663">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Knowledge Mining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600" dirty="0"/>
                        <a:t>Capabilities within AI to extract information from large volumes of often unstructured data to create a searchable knowledge store.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658521"/>
                  </a:ext>
                </a:extLst>
              </a:tr>
              <a:tr h="651754">
                <a:tc>
                  <a:txBody>
                    <a:bodyPr/>
                    <a:lstStyle/>
                    <a:p>
                      <a:endParaRPr lang="en-US" sz="2800" dirty="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Generative AI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mn-lt"/>
                          <a:ea typeface="+mn-ea"/>
                          <a:cs typeface="+mn-cs"/>
                        </a:rPr>
                        <a:t>Capabilities within AI that create original content in a variety of formats including natural language, image, code, and more.</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247010"/>
                  </a:ext>
                </a:extLst>
              </a:tr>
            </a:tbl>
          </a:graphicData>
        </a:graphic>
      </p:graphicFrame>
      <p:grpSp>
        <p:nvGrpSpPr>
          <p:cNvPr id="14" name="Group 13">
            <a:extLst>
              <a:ext uri="{FF2B5EF4-FFF2-40B4-BE49-F238E27FC236}">
                <a16:creationId xmlns:a16="http://schemas.microsoft.com/office/drawing/2014/main" id="{10046468-9506-BF87-A852-35EA43AEC8C3}"/>
              </a:ext>
              <a:ext uri="{C183D7F6-B498-43B3-948B-1728B52AA6E4}">
                <adec:decorative xmlns:adec="http://schemas.microsoft.com/office/drawing/2017/decorative" val="1"/>
              </a:ext>
            </a:extLst>
          </p:cNvPr>
          <p:cNvGrpSpPr/>
          <p:nvPr/>
        </p:nvGrpSpPr>
        <p:grpSpPr>
          <a:xfrm>
            <a:off x="775682" y="1459027"/>
            <a:ext cx="877012" cy="595800"/>
            <a:chOff x="7086907" y="3056305"/>
            <a:chExt cx="1097204" cy="745389"/>
          </a:xfrm>
          <a:solidFill>
            <a:schemeClr val="accent2"/>
          </a:solidFill>
        </p:grpSpPr>
        <p:pic>
          <p:nvPicPr>
            <p:cNvPr id="15" name="Graphic 14" descr="Binary">
              <a:extLst>
                <a:ext uri="{FF2B5EF4-FFF2-40B4-BE49-F238E27FC236}">
                  <a16:creationId xmlns:a16="http://schemas.microsoft.com/office/drawing/2014/main" id="{E7B9FF0D-7FC3-A09D-3C1A-289919974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16" name="Graphic 15" descr="Single gear">
              <a:extLst>
                <a:ext uri="{FF2B5EF4-FFF2-40B4-BE49-F238E27FC236}">
                  <a16:creationId xmlns:a16="http://schemas.microsoft.com/office/drawing/2014/main" id="{71D02889-EF94-FCEF-1093-4582ABFF98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13" name="Graphic 12">
            <a:extLst>
              <a:ext uri="{FF2B5EF4-FFF2-40B4-BE49-F238E27FC236}">
                <a16:creationId xmlns:a16="http://schemas.microsoft.com/office/drawing/2014/main" id="{5ED1199D-7A04-CCE4-1987-4A41D98264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230" y="2154257"/>
            <a:ext cx="643342" cy="643342"/>
          </a:xfrm>
          <a:prstGeom prst="rect">
            <a:avLst/>
          </a:prstGeom>
        </p:spPr>
      </p:pic>
      <p:grpSp>
        <p:nvGrpSpPr>
          <p:cNvPr id="10" name="Group 9">
            <a:extLst>
              <a:ext uri="{FF2B5EF4-FFF2-40B4-BE49-F238E27FC236}">
                <a16:creationId xmlns:a16="http://schemas.microsoft.com/office/drawing/2014/main" id="{B9677986-80A1-1D58-B88D-A63E7D5B8741}"/>
              </a:ext>
              <a:ext uri="{C183D7F6-B498-43B3-948B-1728B52AA6E4}">
                <adec:decorative xmlns:adec="http://schemas.microsoft.com/office/drawing/2017/decorative" val="1"/>
              </a:ext>
            </a:extLst>
          </p:cNvPr>
          <p:cNvGrpSpPr/>
          <p:nvPr/>
        </p:nvGrpSpPr>
        <p:grpSpPr>
          <a:xfrm>
            <a:off x="943263" y="2821565"/>
            <a:ext cx="609400" cy="726102"/>
            <a:chOff x="9327742" y="3148475"/>
            <a:chExt cx="828325" cy="1029192"/>
          </a:xfrm>
          <a:solidFill>
            <a:schemeClr val="accent2"/>
          </a:solidFill>
        </p:grpSpPr>
        <p:pic>
          <p:nvPicPr>
            <p:cNvPr id="11" name="Graphic 10" descr="Open book">
              <a:extLst>
                <a:ext uri="{FF2B5EF4-FFF2-40B4-BE49-F238E27FC236}">
                  <a16:creationId xmlns:a16="http://schemas.microsoft.com/office/drawing/2014/main" id="{626FC344-B07B-C662-14E6-DC995E9570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2" name="Graphic 11" descr="Chat">
              <a:extLst>
                <a:ext uri="{FF2B5EF4-FFF2-40B4-BE49-F238E27FC236}">
                  <a16:creationId xmlns:a16="http://schemas.microsoft.com/office/drawing/2014/main" id="{28AD065F-71E3-646B-1C46-C5B1BFCF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pic>
        <p:nvPicPr>
          <p:cNvPr id="4" name="Graphic 3" descr="Contract outline">
            <a:extLst>
              <a:ext uri="{FF2B5EF4-FFF2-40B4-BE49-F238E27FC236}">
                <a16:creationId xmlns:a16="http://schemas.microsoft.com/office/drawing/2014/main" id="{172A16B6-0A4E-8ED8-28EA-42058E785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575" y="3557605"/>
            <a:ext cx="674451" cy="674451"/>
          </a:xfrm>
          <a:prstGeom prst="rect">
            <a:avLst/>
          </a:prstGeom>
        </p:spPr>
      </p:pic>
      <p:grpSp>
        <p:nvGrpSpPr>
          <p:cNvPr id="19" name="Group 18" descr="Knowledge mining icon">
            <a:extLst>
              <a:ext uri="{FF2B5EF4-FFF2-40B4-BE49-F238E27FC236}">
                <a16:creationId xmlns:a16="http://schemas.microsoft.com/office/drawing/2014/main" id="{ADD6C680-028A-2026-2DA8-E1795950987D}"/>
              </a:ext>
            </a:extLst>
          </p:cNvPr>
          <p:cNvGrpSpPr/>
          <p:nvPr/>
        </p:nvGrpSpPr>
        <p:grpSpPr>
          <a:xfrm>
            <a:off x="826193" y="4327095"/>
            <a:ext cx="748283" cy="647404"/>
            <a:chOff x="585217" y="5248142"/>
            <a:chExt cx="879113" cy="760596"/>
          </a:xfrm>
          <a:solidFill>
            <a:schemeClr val="tx1"/>
          </a:solidFill>
        </p:grpSpPr>
        <p:pic>
          <p:nvPicPr>
            <p:cNvPr id="20" name="Graphic 19">
              <a:extLst>
                <a:ext uri="{FF2B5EF4-FFF2-40B4-BE49-F238E27FC236}">
                  <a16:creationId xmlns:a16="http://schemas.microsoft.com/office/drawing/2014/main" id="{F965A435-CFD0-05C7-1C1A-5521F1013EA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2991" y="5377399"/>
              <a:ext cx="631339" cy="631339"/>
            </a:xfrm>
            <a:prstGeom prst="rect">
              <a:avLst/>
            </a:prstGeom>
          </p:spPr>
        </p:pic>
        <p:pic>
          <p:nvPicPr>
            <p:cNvPr id="21" name="Graphic 20">
              <a:extLst>
                <a:ext uri="{FF2B5EF4-FFF2-40B4-BE49-F238E27FC236}">
                  <a16:creationId xmlns:a16="http://schemas.microsoft.com/office/drawing/2014/main" id="{B7DBA18C-959F-AC68-A3E8-8DD2E58DC95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17" y="5248142"/>
              <a:ext cx="722638" cy="722638"/>
            </a:xfrm>
            <a:prstGeom prst="rect">
              <a:avLst/>
            </a:prstGeom>
          </p:spPr>
        </p:pic>
      </p:grpSp>
      <p:pic>
        <p:nvPicPr>
          <p:cNvPr id="25" name="Graphic 24" descr="Badge Follow with solid fill">
            <a:extLst>
              <a:ext uri="{FF2B5EF4-FFF2-40B4-BE49-F238E27FC236}">
                <a16:creationId xmlns:a16="http://schemas.microsoft.com/office/drawing/2014/main" id="{3D3A02F7-24D2-058F-6464-CE3A8D377B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756" y="5265020"/>
            <a:ext cx="328596" cy="328596"/>
          </a:xfrm>
          <a:prstGeom prst="rect">
            <a:avLst/>
          </a:prstGeom>
        </p:spPr>
      </p:pic>
      <p:pic>
        <p:nvPicPr>
          <p:cNvPr id="27" name="Graphic 26" descr="Speech outline">
            <a:extLst>
              <a:ext uri="{FF2B5EF4-FFF2-40B4-BE49-F238E27FC236}">
                <a16:creationId xmlns:a16="http://schemas.microsoft.com/office/drawing/2014/main" id="{5A21695B-0999-EA8C-995E-9001FD8B61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268" y="4940755"/>
            <a:ext cx="839063" cy="839063"/>
          </a:xfrm>
          <a:prstGeom prst="rect">
            <a:avLst/>
          </a:prstGeom>
        </p:spPr>
      </p:pic>
    </p:spTree>
    <p:extLst>
      <p:ext uri="{BB962C8B-B14F-4D97-AF65-F5344CB8AC3E}">
        <p14:creationId xmlns:p14="http://schemas.microsoft.com/office/powerpoint/2010/main" val="3806155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a:xfrm>
            <a:off x="588261" y="585216"/>
            <a:ext cx="11011601" cy="492443"/>
          </a:xfrm>
        </p:spPr>
        <p:txBody>
          <a:bodyPr/>
          <a:lstStyle/>
          <a:p>
            <a:r>
              <a:rPr lang="en-US" dirty="0"/>
              <a:t>Principles of responsible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extLst>
              <p:ext uri="{D42A27DB-BD31-4B8C-83A1-F6EECF244321}">
                <p14:modId xmlns:p14="http://schemas.microsoft.com/office/powerpoint/2010/main" val="989041735"/>
              </p:ext>
            </p:extLst>
          </p:nvPr>
        </p:nvGraphicFramePr>
        <p:xfrm>
          <a:off x="581342" y="1289050"/>
          <a:ext cx="11018520" cy="460248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dirty="0">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tx1"/>
                          </a:solidFill>
                          <a:latin typeface="+mj-lt"/>
                        </a:rPr>
                        <a:t>Challenge or Risk</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r>
                        <a:rPr lang="en-US" sz="1800" b="0" dirty="0">
                          <a:solidFill>
                            <a:schemeClr val="tx1"/>
                          </a:solidFill>
                          <a:latin typeface="+mj-lt"/>
                        </a:rPr>
                        <a:t>Example</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en-US" sz="1800" b="0" i="0" u="none" strike="noStrike" kern="1200" cap="none" spc="0" normalizeH="0" baseline="0" dirty="0">
                          <a:solidFill>
                            <a:schemeClr val="tx1"/>
                          </a:solidFill>
                          <a:latin typeface="+mj-lt"/>
                          <a:ea typeface="+mn-ea"/>
                          <a:cs typeface="+mn-cs"/>
                        </a:rPr>
                        <a:t>	Fairness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Bias can affect results.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 loan-approval model discriminates by gender due to bias in the data with which it was trained.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Reliability &amp; safety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Errors may cause harm.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autonomous vehicle experiences a system failure and causes a collision.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Privacy &amp; security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Private data could be exposed.</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medical diagnostic bot is trained using sensitive patient data, which is stored insecurely.</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Inclusiveness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Solutions may not work for everyone.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 predictive app provides no audio output for visually impaired users.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Transparency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Users must trust a complex system.</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AI-based financial tool makes investment recommendations – what are they based on?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en-US" sz="1800" b="0" i="0" u="none" strike="noStrike" kern="1200" cap="none" spc="0" normalizeH="0" baseline="0" dirty="0">
                          <a:solidFill>
                            <a:schemeClr val="tx1"/>
                          </a:solidFill>
                          <a:latin typeface="+mj-lt"/>
                          <a:ea typeface="+mn-ea"/>
                          <a:cs typeface="+mn-cs"/>
                        </a:rPr>
                        <a:t>	Accountability</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600" kern="1200" dirty="0">
                          <a:solidFill>
                            <a:schemeClr val="tx1"/>
                          </a:solidFill>
                          <a:latin typeface="+mn-lt"/>
                          <a:ea typeface="+mn-ea"/>
                          <a:cs typeface="+mn-cs"/>
                        </a:rPr>
                        <a:t>Who’s liable for AI-driven decisions?</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An innocent person is convicted of a crime based on evidence from facial recognition – who’s responsible?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2" name="Graphic 11">
            <a:extLst>
              <a:ext uri="{FF2B5EF4-FFF2-40B4-BE49-F238E27FC236}">
                <a16:creationId xmlns:a16="http://schemas.microsoft.com/office/drawing/2014/main" id="{885DB55D-7383-427D-BF16-9DF9EA4582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44" y="1779742"/>
            <a:ext cx="543631" cy="543631"/>
          </a:xfrm>
          <a:prstGeom prst="rect">
            <a:avLst/>
          </a:prstGeom>
        </p:spPr>
      </p:pic>
      <p:pic>
        <p:nvPicPr>
          <p:cNvPr id="14" name="Graphic 13">
            <a:extLst>
              <a:ext uri="{FF2B5EF4-FFF2-40B4-BE49-F238E27FC236}">
                <a16:creationId xmlns:a16="http://schemas.microsoft.com/office/drawing/2014/main" id="{9F84BF1F-3B70-451C-81E3-DA9E5444750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44" y="2517235"/>
            <a:ext cx="543631" cy="543631"/>
          </a:xfrm>
          <a:prstGeom prst="rect">
            <a:avLst/>
          </a:prstGeom>
        </p:spPr>
      </p:pic>
      <p:pic>
        <p:nvPicPr>
          <p:cNvPr id="16" name="Graphic 15">
            <a:extLst>
              <a:ext uri="{FF2B5EF4-FFF2-40B4-BE49-F238E27FC236}">
                <a16:creationId xmlns:a16="http://schemas.microsoft.com/office/drawing/2014/main" id="{03609782-2006-40C3-B4A0-1E723534521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344" y="3234813"/>
            <a:ext cx="543631" cy="543631"/>
          </a:xfrm>
          <a:prstGeom prst="rect">
            <a:avLst/>
          </a:prstGeom>
        </p:spPr>
      </p:pic>
      <p:pic>
        <p:nvPicPr>
          <p:cNvPr id="18" name="Graphic 17">
            <a:extLst>
              <a:ext uri="{FF2B5EF4-FFF2-40B4-BE49-F238E27FC236}">
                <a16:creationId xmlns:a16="http://schemas.microsoft.com/office/drawing/2014/main" id="{5CE7A55A-F401-45C1-8FA1-2A3072BD7F0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344" y="3919489"/>
            <a:ext cx="543631" cy="543631"/>
          </a:xfrm>
          <a:prstGeom prst="rect">
            <a:avLst/>
          </a:prstGeom>
        </p:spPr>
      </p:pic>
      <p:pic>
        <p:nvPicPr>
          <p:cNvPr id="20" name="Graphic 19">
            <a:extLst>
              <a:ext uri="{FF2B5EF4-FFF2-40B4-BE49-F238E27FC236}">
                <a16:creationId xmlns:a16="http://schemas.microsoft.com/office/drawing/2014/main" id="{A788503C-C782-4F63-8F19-0E1B20D4AEC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344" y="4507119"/>
            <a:ext cx="543631" cy="543631"/>
          </a:xfrm>
          <a:prstGeom prst="rect">
            <a:avLst/>
          </a:prstGeom>
        </p:spPr>
      </p:pic>
      <p:pic>
        <p:nvPicPr>
          <p:cNvPr id="22" name="Graphic 21">
            <a:extLst>
              <a:ext uri="{FF2B5EF4-FFF2-40B4-BE49-F238E27FC236}">
                <a16:creationId xmlns:a16="http://schemas.microsoft.com/office/drawing/2014/main" id="{FA2B83ED-84B7-4821-AE51-D10D7B0BEB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8344" y="5223184"/>
            <a:ext cx="543631" cy="543631"/>
          </a:xfrm>
          <a:prstGeom prst="rect">
            <a:avLst/>
          </a:prstGeom>
        </p:spPr>
      </p:pic>
    </p:spTree>
    <p:extLst>
      <p:ext uri="{BB962C8B-B14F-4D97-AF65-F5344CB8AC3E}">
        <p14:creationId xmlns:p14="http://schemas.microsoft.com/office/powerpoint/2010/main" val="1479887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892167"/>
            <a:ext cx="4884292" cy="1107996"/>
          </a:xfrm>
        </p:spPr>
        <p:txBody>
          <a:bodyPr/>
          <a:lstStyle/>
          <a:p>
            <a:r>
              <a:rPr lang="en-US" sz="3600" dirty="0"/>
              <a:t>Fundamentals of machine learning</a:t>
            </a:r>
            <a:endParaRPr lang="en-US" dirty="0"/>
          </a:p>
        </p:txBody>
      </p:sp>
    </p:spTree>
    <p:extLst>
      <p:ext uri="{BB962C8B-B14F-4D97-AF65-F5344CB8AC3E}">
        <p14:creationId xmlns:p14="http://schemas.microsoft.com/office/powerpoint/2010/main" val="31232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1" y="585216"/>
            <a:ext cx="11011601" cy="492443"/>
          </a:xfrm>
        </p:spPr>
        <p:txBody>
          <a:bodyPr/>
          <a:lstStyle/>
          <a:p>
            <a:r>
              <a:rPr lang="en-US" dirty="0"/>
              <a:t>What is machine learning?</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7"/>
          </p:nvPr>
        </p:nvSpPr>
        <p:spPr>
          <a:xfrm>
            <a:off x="584199" y="1386766"/>
            <a:ext cx="11011601" cy="246221"/>
          </a:xfrm>
        </p:spPr>
        <p:txBody>
          <a:bodyPr/>
          <a:lstStyle/>
          <a:p>
            <a:r>
              <a:rPr lang="en-US" dirty="0"/>
              <a:t>Creating predictive models by finding relationships in data</a:t>
            </a:r>
          </a:p>
        </p:txBody>
      </p:sp>
      <p:sp>
        <p:nvSpPr>
          <p:cNvPr id="28" name="TextBox 27">
            <a:extLst>
              <a:ext uri="{FF2B5EF4-FFF2-40B4-BE49-F238E27FC236}">
                <a16:creationId xmlns:a16="http://schemas.microsoft.com/office/drawing/2014/main" id="{25346C1E-7C79-8129-1A67-4C2E228C1703}"/>
              </a:ext>
            </a:extLst>
          </p:cNvPr>
          <p:cNvSpPr txBox="1"/>
          <p:nvPr/>
        </p:nvSpPr>
        <p:spPr>
          <a:xfrm rot="16200000">
            <a:off x="502194" y="3001694"/>
            <a:ext cx="1002197" cy="307777"/>
          </a:xfrm>
          <a:prstGeom prst="rect">
            <a:avLst/>
          </a:prstGeom>
          <a:noFill/>
        </p:spPr>
        <p:txBody>
          <a:bodyPr wrap="none" lIns="0" tIns="0" rIns="0" bIns="0" rtlCol="0">
            <a:spAutoFit/>
          </a:bodyPr>
          <a:lstStyle/>
          <a:p>
            <a:pPr algn="l"/>
            <a:r>
              <a:rPr lang="en-US" sz="2000" b="1" i="1" dirty="0"/>
              <a:t>Training</a:t>
            </a:r>
          </a:p>
        </p:txBody>
      </p:sp>
      <p:sp>
        <p:nvSpPr>
          <p:cNvPr id="5" name="TextBox 4">
            <a:extLst>
              <a:ext uri="{FF2B5EF4-FFF2-40B4-BE49-F238E27FC236}">
                <a16:creationId xmlns:a16="http://schemas.microsoft.com/office/drawing/2014/main" id="{AD731AE9-98E4-E7D0-E77F-6C65665D3473}"/>
              </a:ext>
            </a:extLst>
          </p:cNvPr>
          <p:cNvSpPr txBox="1"/>
          <p:nvPr/>
        </p:nvSpPr>
        <p:spPr>
          <a:xfrm>
            <a:off x="1885606" y="1899006"/>
            <a:ext cx="1712200" cy="523220"/>
          </a:xfrm>
          <a:prstGeom prst="rect">
            <a:avLst/>
          </a:prstGeom>
          <a:noFill/>
        </p:spPr>
        <p:txBody>
          <a:bodyPr wrap="none" lIns="0" tIns="0" rIns="0" bIns="0" rtlCol="0">
            <a:spAutoFit/>
          </a:bodyPr>
          <a:lstStyle/>
          <a:p>
            <a:pPr algn="ctr"/>
            <a:r>
              <a:rPr lang="en-US" sz="1800" b="1" dirty="0"/>
              <a:t>1. Training data</a:t>
            </a:r>
          </a:p>
          <a:p>
            <a:pPr algn="ctr"/>
            <a:r>
              <a:rPr lang="en-US" sz="1600" dirty="0"/>
              <a:t>(past observations)</a:t>
            </a:r>
          </a:p>
        </p:txBody>
      </p:sp>
      <p:sp>
        <p:nvSpPr>
          <p:cNvPr id="7" name="TextBox 6">
            <a:extLst>
              <a:ext uri="{FF2B5EF4-FFF2-40B4-BE49-F238E27FC236}">
                <a16:creationId xmlns:a16="http://schemas.microsoft.com/office/drawing/2014/main" id="{3CB30FF4-1ACF-DCB8-6360-B3C94D8CD4F8}"/>
              </a:ext>
            </a:extLst>
          </p:cNvPr>
          <p:cNvSpPr txBox="1"/>
          <p:nvPr/>
        </p:nvSpPr>
        <p:spPr>
          <a:xfrm>
            <a:off x="2106952" y="4022502"/>
            <a:ext cx="743986" cy="492443"/>
          </a:xfrm>
          <a:prstGeom prst="rect">
            <a:avLst/>
          </a:prstGeom>
          <a:noFill/>
        </p:spPr>
        <p:txBody>
          <a:bodyPr wrap="none" lIns="0" tIns="0" rIns="0" bIns="0" rtlCol="0">
            <a:spAutoFit/>
          </a:bodyPr>
          <a:lstStyle/>
          <a:p>
            <a:pPr algn="ctr"/>
            <a:r>
              <a:rPr lang="en-US" sz="1600" i="1" dirty="0">
                <a:solidFill>
                  <a:schemeClr val="accent2"/>
                </a:solidFill>
              </a:rPr>
              <a:t>Features</a:t>
            </a:r>
          </a:p>
          <a:p>
            <a:pPr algn="ctr"/>
            <a:r>
              <a:rPr lang="en-US" sz="1600" dirty="0">
                <a:solidFill>
                  <a:schemeClr val="accent2"/>
                </a:solidFill>
              </a:rPr>
              <a:t>(x)</a:t>
            </a:r>
            <a:endParaRPr lang="en-US" sz="1600" i="1" dirty="0">
              <a:solidFill>
                <a:schemeClr val="accent2"/>
              </a:solidFill>
            </a:endParaRPr>
          </a:p>
        </p:txBody>
      </p:sp>
      <p:sp>
        <p:nvSpPr>
          <p:cNvPr id="9" name="TextBox 8">
            <a:extLst>
              <a:ext uri="{FF2B5EF4-FFF2-40B4-BE49-F238E27FC236}">
                <a16:creationId xmlns:a16="http://schemas.microsoft.com/office/drawing/2014/main" id="{41163451-03C7-3568-31C0-91AD69FCA055}"/>
              </a:ext>
            </a:extLst>
          </p:cNvPr>
          <p:cNvSpPr txBox="1"/>
          <p:nvPr/>
        </p:nvSpPr>
        <p:spPr>
          <a:xfrm>
            <a:off x="3023225" y="4010424"/>
            <a:ext cx="466090" cy="492443"/>
          </a:xfrm>
          <a:prstGeom prst="rect">
            <a:avLst/>
          </a:prstGeom>
          <a:noFill/>
        </p:spPr>
        <p:txBody>
          <a:bodyPr wrap="none" lIns="0" tIns="0" rIns="0" bIns="0" rtlCol="0">
            <a:spAutoFit/>
          </a:bodyPr>
          <a:lstStyle/>
          <a:p>
            <a:pPr algn="ctr"/>
            <a:r>
              <a:rPr lang="en-US" sz="1600" i="1" dirty="0">
                <a:solidFill>
                  <a:srgbClr val="00B0F0"/>
                </a:solidFill>
              </a:rPr>
              <a:t>Label</a:t>
            </a:r>
          </a:p>
          <a:p>
            <a:pPr algn="ctr"/>
            <a:r>
              <a:rPr lang="en-US" sz="1600" dirty="0">
                <a:solidFill>
                  <a:srgbClr val="00B0F0"/>
                </a:solidFill>
              </a:rPr>
              <a:t>(y)</a:t>
            </a:r>
            <a:endParaRPr lang="en-US" sz="1600" i="1" dirty="0">
              <a:solidFill>
                <a:srgbClr val="00B0F0"/>
              </a:solidFill>
            </a:endParaRPr>
          </a:p>
        </p:txBody>
      </p:sp>
      <p:sp>
        <p:nvSpPr>
          <p:cNvPr id="16" name="TextBox 15">
            <a:extLst>
              <a:ext uri="{FF2B5EF4-FFF2-40B4-BE49-F238E27FC236}">
                <a16:creationId xmlns:a16="http://schemas.microsoft.com/office/drawing/2014/main" id="{F834831D-CA1A-A147-0407-80A206520610}"/>
              </a:ext>
            </a:extLst>
          </p:cNvPr>
          <p:cNvSpPr txBox="1"/>
          <p:nvPr/>
        </p:nvSpPr>
        <p:spPr>
          <a:xfrm>
            <a:off x="4247947" y="1898882"/>
            <a:ext cx="2827620" cy="769441"/>
          </a:xfrm>
          <a:prstGeom prst="rect">
            <a:avLst/>
          </a:prstGeom>
          <a:noFill/>
        </p:spPr>
        <p:txBody>
          <a:bodyPr wrap="square" lIns="0" tIns="0" rIns="0" bIns="0" rtlCol="0">
            <a:spAutoFit/>
          </a:bodyPr>
          <a:lstStyle/>
          <a:p>
            <a:pPr algn="ctr"/>
            <a:r>
              <a:rPr lang="en-US" sz="1800" b="1" dirty="0"/>
              <a:t>2. Algorithm</a:t>
            </a:r>
          </a:p>
          <a:p>
            <a:pPr algn="ctr"/>
            <a:r>
              <a:rPr lang="en-US" sz="1600" dirty="0"/>
              <a:t>(Generalizes the relationship between x and y as a function)</a:t>
            </a:r>
          </a:p>
        </p:txBody>
      </p:sp>
      <p:sp>
        <p:nvSpPr>
          <p:cNvPr id="17" name="TextBox 16">
            <a:extLst>
              <a:ext uri="{FF2B5EF4-FFF2-40B4-BE49-F238E27FC236}">
                <a16:creationId xmlns:a16="http://schemas.microsoft.com/office/drawing/2014/main" id="{763FC373-4FBE-BA36-21CE-D2C500576CA8}"/>
              </a:ext>
            </a:extLst>
          </p:cNvPr>
          <p:cNvSpPr txBox="1"/>
          <p:nvPr/>
        </p:nvSpPr>
        <p:spPr>
          <a:xfrm>
            <a:off x="7414109" y="1899006"/>
            <a:ext cx="2417796" cy="523220"/>
          </a:xfrm>
          <a:prstGeom prst="rect">
            <a:avLst/>
          </a:prstGeom>
          <a:noFill/>
        </p:spPr>
        <p:txBody>
          <a:bodyPr wrap="square" lIns="0" tIns="0" rIns="0" bIns="0" rtlCol="0">
            <a:spAutoFit/>
          </a:bodyPr>
          <a:lstStyle/>
          <a:p>
            <a:pPr algn="ctr"/>
            <a:r>
              <a:rPr lang="en-US" sz="1800" b="1" dirty="0"/>
              <a:t>3. Model</a:t>
            </a:r>
          </a:p>
          <a:p>
            <a:pPr algn="ctr"/>
            <a:r>
              <a:rPr lang="en-US" sz="1600" dirty="0"/>
              <a:t>(encapsulates the function)</a:t>
            </a:r>
          </a:p>
        </p:txBody>
      </p:sp>
      <p:sp>
        <p:nvSpPr>
          <p:cNvPr id="29" name="TextBox 28">
            <a:extLst>
              <a:ext uri="{FF2B5EF4-FFF2-40B4-BE49-F238E27FC236}">
                <a16:creationId xmlns:a16="http://schemas.microsoft.com/office/drawing/2014/main" id="{C5EF7EE6-7249-668C-B74D-175A74730B8A}"/>
              </a:ext>
            </a:extLst>
          </p:cNvPr>
          <p:cNvSpPr txBox="1"/>
          <p:nvPr/>
        </p:nvSpPr>
        <p:spPr>
          <a:xfrm rot="16200000">
            <a:off x="333599" y="5298718"/>
            <a:ext cx="1357038" cy="307777"/>
          </a:xfrm>
          <a:prstGeom prst="rect">
            <a:avLst/>
          </a:prstGeom>
          <a:noFill/>
        </p:spPr>
        <p:txBody>
          <a:bodyPr wrap="none" lIns="0" tIns="0" rIns="0" bIns="0" rtlCol="0">
            <a:spAutoFit/>
          </a:bodyPr>
          <a:lstStyle/>
          <a:p>
            <a:pPr algn="l"/>
            <a:r>
              <a:rPr lang="en-US" sz="2000" b="1" i="1" dirty="0"/>
              <a:t>Inferencing</a:t>
            </a:r>
          </a:p>
        </p:txBody>
      </p:sp>
      <p:sp>
        <p:nvSpPr>
          <p:cNvPr id="26" name="TextBox 25">
            <a:extLst>
              <a:ext uri="{FF2B5EF4-FFF2-40B4-BE49-F238E27FC236}">
                <a16:creationId xmlns:a16="http://schemas.microsoft.com/office/drawing/2014/main" id="{BACA6E4A-5A54-7D1B-B13F-D646FF971179}"/>
              </a:ext>
            </a:extLst>
          </p:cNvPr>
          <p:cNvSpPr txBox="1"/>
          <p:nvPr/>
        </p:nvSpPr>
        <p:spPr>
          <a:xfrm>
            <a:off x="6364965" y="5493686"/>
            <a:ext cx="2417796" cy="523220"/>
          </a:xfrm>
          <a:prstGeom prst="rect">
            <a:avLst/>
          </a:prstGeom>
          <a:noFill/>
        </p:spPr>
        <p:txBody>
          <a:bodyPr wrap="square" lIns="0" tIns="0" rIns="0" bIns="0" rtlCol="0">
            <a:spAutoFit/>
          </a:bodyPr>
          <a:lstStyle/>
          <a:p>
            <a:pPr algn="ctr"/>
            <a:r>
              <a:rPr lang="en-US" sz="1800" b="1" dirty="0"/>
              <a:t>4. Inferencing data</a:t>
            </a:r>
          </a:p>
          <a:p>
            <a:pPr algn="ctr"/>
            <a:r>
              <a:rPr lang="en-US" sz="1600" dirty="0"/>
              <a:t>(unlabeled features)</a:t>
            </a:r>
          </a:p>
        </p:txBody>
      </p:sp>
      <p:sp>
        <p:nvSpPr>
          <p:cNvPr id="27" name="TextBox 26">
            <a:extLst>
              <a:ext uri="{FF2B5EF4-FFF2-40B4-BE49-F238E27FC236}">
                <a16:creationId xmlns:a16="http://schemas.microsoft.com/office/drawing/2014/main" id="{6EE0C2FA-E31B-2632-A8EB-984CBC39142A}"/>
              </a:ext>
            </a:extLst>
          </p:cNvPr>
          <p:cNvSpPr txBox="1"/>
          <p:nvPr/>
        </p:nvSpPr>
        <p:spPr>
          <a:xfrm>
            <a:off x="8185816" y="5493686"/>
            <a:ext cx="2417796" cy="523220"/>
          </a:xfrm>
          <a:prstGeom prst="rect">
            <a:avLst/>
          </a:prstGeom>
          <a:noFill/>
        </p:spPr>
        <p:txBody>
          <a:bodyPr wrap="square" lIns="0" tIns="0" rIns="0" bIns="0" rtlCol="0">
            <a:spAutoFit/>
          </a:bodyPr>
          <a:lstStyle/>
          <a:p>
            <a:pPr algn="ctr"/>
            <a:r>
              <a:rPr lang="en-US" sz="1800" b="1" dirty="0"/>
              <a:t>Prediction</a:t>
            </a:r>
          </a:p>
          <a:p>
            <a:pPr algn="ctr"/>
            <a:r>
              <a:rPr lang="en-US" sz="1600" dirty="0"/>
              <a:t>(inferred label)</a:t>
            </a:r>
          </a:p>
        </p:txBody>
      </p:sp>
      <p:sp>
        <p:nvSpPr>
          <p:cNvPr id="4" name="TextBox 3">
            <a:extLst>
              <a:ext uri="{FF2B5EF4-FFF2-40B4-BE49-F238E27FC236}">
                <a16:creationId xmlns:a16="http://schemas.microsoft.com/office/drawing/2014/main" id="{C87CE302-0E98-497B-9EFA-0116FB2BCD01}"/>
              </a:ext>
              <a:ext uri="{C183D7F6-B498-43B3-948B-1728B52AA6E4}">
                <adec:decorative xmlns:adec="http://schemas.microsoft.com/office/drawing/2017/decorative" val="1"/>
              </a:ext>
            </a:extLst>
          </p:cNvPr>
          <p:cNvSpPr txBox="1"/>
          <p:nvPr/>
        </p:nvSpPr>
        <p:spPr>
          <a:xfrm>
            <a:off x="2227142" y="2422226"/>
            <a:ext cx="1029128" cy="1384995"/>
          </a:xfrm>
          <a:prstGeom prst="rect">
            <a:avLst/>
          </a:prstGeom>
          <a:solidFill>
            <a:schemeClr val="bg1">
              <a:lumMod val="95000"/>
            </a:schemeClr>
          </a:solidFill>
        </p:spPr>
        <p:txBody>
          <a:bodyPr wrap="none" lIns="0" tIns="0" rIns="0" bIns="0" rtlCol="0">
            <a:spAutoFit/>
          </a:bodyPr>
          <a:lstStyle/>
          <a:p>
            <a:pPr algn="l"/>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a:p>
            <a:r>
              <a:rPr lang="en-US" sz="1800" dirty="0"/>
              <a:t>[x</a:t>
            </a:r>
            <a:r>
              <a:rPr lang="en-US" sz="1800" baseline="-25000" dirty="0"/>
              <a:t>1</a:t>
            </a:r>
            <a:r>
              <a:rPr lang="en-US" sz="1800" dirty="0"/>
              <a:t>,x</a:t>
            </a:r>
            <a:r>
              <a:rPr lang="en-US" sz="1800" baseline="-25000" dirty="0"/>
              <a:t>2</a:t>
            </a:r>
            <a:r>
              <a:rPr lang="en-US" sz="1800" dirty="0"/>
              <a:t>,x</a:t>
            </a:r>
            <a:r>
              <a:rPr lang="en-US" sz="1800" baseline="-25000" dirty="0"/>
              <a:t>3</a:t>
            </a:r>
            <a:r>
              <a:rPr lang="en-US" sz="1800" dirty="0"/>
              <a:t>], y</a:t>
            </a:r>
          </a:p>
        </p:txBody>
      </p:sp>
      <p:sp>
        <p:nvSpPr>
          <p:cNvPr id="6" name="Left Brace 5">
            <a:extLst>
              <a:ext uri="{FF2B5EF4-FFF2-40B4-BE49-F238E27FC236}">
                <a16:creationId xmlns:a16="http://schemas.microsoft.com/office/drawing/2014/main" id="{AB4FD03D-C0D4-A1C2-1592-C12DD097DFA0}"/>
              </a:ext>
              <a:ext uri="{C183D7F6-B498-43B3-948B-1728B52AA6E4}">
                <adec:decorative xmlns:adec="http://schemas.microsoft.com/office/drawing/2017/decorative" val="1"/>
              </a:ext>
            </a:extLst>
          </p:cNvPr>
          <p:cNvSpPr/>
          <p:nvPr/>
        </p:nvSpPr>
        <p:spPr>
          <a:xfrm rot="16200000">
            <a:off x="2596321" y="360614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69F5AB-6892-4428-414E-A1B43618537C}"/>
              </a:ext>
              <a:ext uri="{C183D7F6-B498-43B3-948B-1728B52AA6E4}">
                <adec:decorative xmlns:adec="http://schemas.microsoft.com/office/drawing/2017/decorative" val="1"/>
              </a:ext>
            </a:extLst>
          </p:cNvPr>
          <p:cNvCxnSpPr>
            <a:cxnSpLocks/>
          </p:cNvCxnSpPr>
          <p:nvPr/>
        </p:nvCxnSpPr>
        <p:spPr>
          <a:xfrm>
            <a:off x="3173688" y="386771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52748165-1173-B8C5-4BFE-7CA23143ADF2}"/>
              </a:ext>
              <a:ext uri="{C183D7F6-B498-43B3-948B-1728B52AA6E4}">
                <adec:decorative xmlns:adec="http://schemas.microsoft.com/office/drawing/2017/decorative" val="1"/>
              </a:ext>
            </a:extLst>
          </p:cNvPr>
          <p:cNvSpPr/>
          <p:nvPr/>
        </p:nvSpPr>
        <p:spPr bwMode="auto">
          <a:xfrm>
            <a:off x="3489315" y="2708377"/>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8B37BA7C-59A2-2196-5361-B7CEDF7DF1CC}"/>
              </a:ext>
              <a:ext uri="{C183D7F6-B498-43B3-948B-1728B52AA6E4}">
                <adec:decorative xmlns:adec="http://schemas.microsoft.com/office/drawing/2017/decorative" val="1"/>
              </a:ext>
            </a:extLst>
          </p:cNvPr>
          <p:cNvGrpSpPr/>
          <p:nvPr/>
        </p:nvGrpSpPr>
        <p:grpSpPr>
          <a:xfrm>
            <a:off x="4876800" y="2526286"/>
            <a:ext cx="1589314" cy="1589314"/>
            <a:chOff x="4876800" y="2291144"/>
            <a:chExt cx="1589314" cy="1589314"/>
          </a:xfrm>
        </p:grpSpPr>
        <p:pic>
          <p:nvPicPr>
            <p:cNvPr id="12" name="Graphic 11" descr="Linear Graph with solid fill">
              <a:extLst>
                <a:ext uri="{FF2B5EF4-FFF2-40B4-BE49-F238E27FC236}">
                  <a16:creationId xmlns:a16="http://schemas.microsoft.com/office/drawing/2014/main" id="{72BF493D-2470-051E-052D-54D0A175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13" name="Group 12">
              <a:extLst>
                <a:ext uri="{FF2B5EF4-FFF2-40B4-BE49-F238E27FC236}">
                  <a16:creationId xmlns:a16="http://schemas.microsoft.com/office/drawing/2014/main" id="{46770DDE-9F8F-CC4B-B3CB-F81CC8616C48}"/>
                </a:ext>
              </a:extLst>
            </p:cNvPr>
            <p:cNvGrpSpPr/>
            <p:nvPr/>
          </p:nvGrpSpPr>
          <p:grpSpPr>
            <a:xfrm>
              <a:off x="5332683" y="2684876"/>
              <a:ext cx="736663" cy="736663"/>
              <a:chOff x="5784400" y="2882815"/>
              <a:chExt cx="736663" cy="736663"/>
            </a:xfrm>
          </p:grpSpPr>
          <p:sp>
            <p:nvSpPr>
              <p:cNvPr id="14" name="Rectangle 13">
                <a:extLst>
                  <a:ext uri="{FF2B5EF4-FFF2-40B4-BE49-F238E27FC236}">
                    <a16:creationId xmlns:a16="http://schemas.microsoft.com/office/drawing/2014/main" id="{A111CE57-AC4A-711A-2A8D-0ABBF5FD4A2C}"/>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Mathematics with solid fill">
                <a:extLst>
                  <a:ext uri="{FF2B5EF4-FFF2-40B4-BE49-F238E27FC236}">
                    <a16:creationId xmlns:a16="http://schemas.microsoft.com/office/drawing/2014/main" id="{A73DC9C3-C69D-1F44-9FB6-CF044AC67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sp>
        <p:nvSpPr>
          <p:cNvPr id="22" name="Arrow: Right 21">
            <a:extLst>
              <a:ext uri="{FF2B5EF4-FFF2-40B4-BE49-F238E27FC236}">
                <a16:creationId xmlns:a16="http://schemas.microsoft.com/office/drawing/2014/main" id="{5AFE909D-265A-3665-9604-CB1127592529}"/>
              </a:ext>
              <a:ext uri="{C183D7F6-B498-43B3-948B-1728B52AA6E4}">
                <adec:decorative xmlns:adec="http://schemas.microsoft.com/office/drawing/2017/decorative" val="1"/>
              </a:ext>
            </a:extLst>
          </p:cNvPr>
          <p:cNvSpPr/>
          <p:nvPr/>
        </p:nvSpPr>
        <p:spPr bwMode="auto">
          <a:xfrm>
            <a:off x="6720367" y="2687533"/>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35F7C691-81B0-AF61-C923-822A16A7F2FA}"/>
              </a:ext>
              <a:ext uri="{C183D7F6-B498-43B3-948B-1728B52AA6E4}">
                <adec:decorative xmlns:adec="http://schemas.microsoft.com/office/drawing/2017/decorative" val="1"/>
              </a:ext>
            </a:extLst>
          </p:cNvPr>
          <p:cNvGrpSpPr/>
          <p:nvPr/>
        </p:nvGrpSpPr>
        <p:grpSpPr>
          <a:xfrm>
            <a:off x="7745107" y="2560568"/>
            <a:ext cx="1689551" cy="1421355"/>
            <a:chOff x="5453742" y="4083438"/>
            <a:chExt cx="1689551" cy="1421355"/>
          </a:xfrm>
        </p:grpSpPr>
        <p:pic>
          <p:nvPicPr>
            <p:cNvPr id="19" name="Graphic 18" descr="Gears with solid fill">
              <a:extLst>
                <a:ext uri="{FF2B5EF4-FFF2-40B4-BE49-F238E27FC236}">
                  <a16:creationId xmlns:a16="http://schemas.microsoft.com/office/drawing/2014/main" id="{4279CD2A-0A67-093E-47AE-2FF3135D2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0" name="TextBox 19">
              <a:extLst>
                <a:ext uri="{FF2B5EF4-FFF2-40B4-BE49-F238E27FC236}">
                  <a16:creationId xmlns:a16="http://schemas.microsoft.com/office/drawing/2014/main" id="{7582285A-3C44-FE27-C396-1697BEF9B7B8}"/>
                </a:ext>
              </a:extLst>
            </p:cNvPr>
            <p:cNvSpPr txBox="1"/>
            <p:nvPr/>
          </p:nvSpPr>
          <p:spPr>
            <a:xfrm>
              <a:off x="6381866" y="4661287"/>
              <a:ext cx="761427" cy="492443"/>
            </a:xfrm>
            <a:prstGeom prst="rect">
              <a:avLst/>
            </a:prstGeom>
            <a:noFill/>
            <a:ln>
              <a:noFill/>
            </a:ln>
          </p:spPr>
          <p:txBody>
            <a:bodyPr wrap="none" lIns="0" tIns="0" rIns="0" bIns="0" rtlCol="0">
              <a:spAutoFit/>
            </a:bodyPr>
            <a:lstStyle/>
            <a:p>
              <a:pPr algn="l"/>
              <a:r>
                <a:rPr lang="en-US" sz="1600" b="1" dirty="0"/>
                <a:t>y = </a:t>
              </a:r>
              <a:r>
                <a:rPr lang="en-US" sz="3200" b="1" dirty="0">
                  <a:latin typeface="Blackadder ITC" panose="04020505051007020D02" pitchFamily="82" charset="0"/>
                </a:rPr>
                <a:t>f</a:t>
              </a:r>
              <a:r>
                <a:rPr lang="en-US" sz="1600" b="1" dirty="0"/>
                <a:t>(x)</a:t>
              </a:r>
            </a:p>
          </p:txBody>
        </p:sp>
      </p:grpSp>
      <p:sp>
        <p:nvSpPr>
          <p:cNvPr id="21" name="TextBox 20">
            <a:extLst>
              <a:ext uri="{FF2B5EF4-FFF2-40B4-BE49-F238E27FC236}">
                <a16:creationId xmlns:a16="http://schemas.microsoft.com/office/drawing/2014/main" id="{D8AE179A-EB57-7E95-8C61-8CEA78182558}"/>
              </a:ext>
              <a:ext uri="{C183D7F6-B498-43B3-948B-1728B52AA6E4}">
                <adec:decorative xmlns:adec="http://schemas.microsoft.com/office/drawing/2017/decorative" val="1"/>
              </a:ext>
            </a:extLst>
          </p:cNvPr>
          <p:cNvSpPr txBox="1"/>
          <p:nvPr/>
        </p:nvSpPr>
        <p:spPr>
          <a:xfrm>
            <a:off x="7737777" y="5121176"/>
            <a:ext cx="896079" cy="307777"/>
          </a:xfrm>
          <a:prstGeom prst="rect">
            <a:avLst/>
          </a:prstGeom>
          <a:solidFill>
            <a:schemeClr val="bg1">
              <a:lumMod val="95000"/>
            </a:schemeClr>
          </a:solidFill>
        </p:spPr>
        <p:txBody>
          <a:bodyPr wrap="none" lIns="0" tIns="0" rIns="0" bIns="0" rtlCol="0">
            <a:spAutoFit/>
          </a:bodyPr>
          <a:lstStyle/>
          <a:p>
            <a:pPr algn="l"/>
            <a:r>
              <a:rPr lang="en-US" sz="2000" dirty="0"/>
              <a:t>[x</a:t>
            </a:r>
            <a:r>
              <a:rPr lang="en-US" sz="2000" baseline="-25000" dirty="0"/>
              <a:t>1</a:t>
            </a:r>
            <a:r>
              <a:rPr lang="en-US" sz="2000" dirty="0"/>
              <a:t>,x</a:t>
            </a:r>
            <a:r>
              <a:rPr lang="en-US" sz="2000" baseline="-25000" dirty="0"/>
              <a:t>2</a:t>
            </a:r>
            <a:r>
              <a:rPr lang="en-US" sz="2000" dirty="0"/>
              <a:t>,x</a:t>
            </a:r>
            <a:r>
              <a:rPr lang="en-US" sz="2000" baseline="-25000" dirty="0"/>
              <a:t>3</a:t>
            </a:r>
            <a:r>
              <a:rPr lang="en-US" sz="2000" dirty="0"/>
              <a:t>]</a:t>
            </a:r>
          </a:p>
        </p:txBody>
      </p:sp>
      <p:sp>
        <p:nvSpPr>
          <p:cNvPr id="23" name="TextBox 22">
            <a:extLst>
              <a:ext uri="{FF2B5EF4-FFF2-40B4-BE49-F238E27FC236}">
                <a16:creationId xmlns:a16="http://schemas.microsoft.com/office/drawing/2014/main" id="{1F0DE162-896E-BE5D-E147-1A79ED47A779}"/>
              </a:ext>
              <a:ext uri="{C183D7F6-B498-43B3-948B-1728B52AA6E4}">
                <adec:decorative xmlns:adec="http://schemas.microsoft.com/office/drawing/2017/decorative" val="1"/>
              </a:ext>
            </a:extLst>
          </p:cNvPr>
          <p:cNvSpPr txBox="1"/>
          <p:nvPr/>
        </p:nvSpPr>
        <p:spPr>
          <a:xfrm>
            <a:off x="9033554" y="5133254"/>
            <a:ext cx="123432" cy="307777"/>
          </a:xfrm>
          <a:prstGeom prst="rect">
            <a:avLst/>
          </a:prstGeom>
          <a:solidFill>
            <a:schemeClr val="bg1">
              <a:lumMod val="95000"/>
            </a:schemeClr>
          </a:solidFill>
        </p:spPr>
        <p:txBody>
          <a:bodyPr wrap="none" lIns="0" tIns="0" rIns="0" bIns="0" rtlCol="0">
            <a:spAutoFit/>
          </a:bodyPr>
          <a:lstStyle/>
          <a:p>
            <a:pPr algn="l"/>
            <a:r>
              <a:rPr lang="cy-GB" sz="2000" dirty="0"/>
              <a:t>ŷ</a:t>
            </a:r>
            <a:endParaRPr lang="en-US" sz="2000" dirty="0"/>
          </a:p>
        </p:txBody>
      </p:sp>
      <p:cxnSp>
        <p:nvCxnSpPr>
          <p:cNvPr id="24" name="Straight Arrow Connector 23">
            <a:extLst>
              <a:ext uri="{FF2B5EF4-FFF2-40B4-BE49-F238E27FC236}">
                <a16:creationId xmlns:a16="http://schemas.microsoft.com/office/drawing/2014/main" id="{111A3EB0-7EAF-3A9D-2FA6-527827A31A97}"/>
              </a:ext>
              <a:ext uri="{C183D7F6-B498-43B3-948B-1728B52AA6E4}">
                <adec:decorative xmlns:adec="http://schemas.microsoft.com/office/drawing/2017/decorative" val="1"/>
              </a:ext>
            </a:extLst>
          </p:cNvPr>
          <p:cNvCxnSpPr>
            <a:cxnSpLocks/>
          </p:cNvCxnSpPr>
          <p:nvPr/>
        </p:nvCxnSpPr>
        <p:spPr>
          <a:xfrm flipH="1" flipV="1">
            <a:off x="8168634" y="3919973"/>
            <a:ext cx="17182" cy="1054219"/>
          </a:xfrm>
          <a:prstGeom prst="straightConnector1">
            <a:avLst/>
          </a:prstGeom>
          <a:ln w="57150">
            <a:solidFill>
              <a:schemeClr val="accent1">
                <a:lumMod val="40000"/>
                <a:lumOff val="60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A77A254-AFF9-2834-8DDA-E46CA227F29A}"/>
              </a:ext>
              <a:ext uri="{C183D7F6-B498-43B3-948B-1728B52AA6E4}">
                <adec:decorative xmlns:adec="http://schemas.microsoft.com/office/drawing/2017/decorative" val="1"/>
              </a:ext>
            </a:extLst>
          </p:cNvPr>
          <p:cNvCxnSpPr>
            <a:cxnSpLocks/>
          </p:cNvCxnSpPr>
          <p:nvPr/>
        </p:nvCxnSpPr>
        <p:spPr>
          <a:xfrm>
            <a:off x="9038658" y="3937391"/>
            <a:ext cx="15286" cy="1096174"/>
          </a:xfrm>
          <a:prstGeom prst="straightConnector1">
            <a:avLst/>
          </a:prstGeom>
          <a:ln w="57150">
            <a:solidFill>
              <a:srgbClr val="00B0F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9545589"/>
      </p:ext>
    </p:extLst>
  </p:cSld>
  <p:clrMapOvr>
    <a:masterClrMapping/>
  </p:clrMapOvr>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9F3377-E03F-4E28-B049-F27DA166BD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F44D9-0083-4972-A172-11E852408A5E}">
  <ds:schemaRefs>
    <ds:schemaRef ds:uri="http://purl.org/dc/terms/"/>
    <ds:schemaRef ds:uri="http://purl.org/dc/dcmitype/"/>
    <ds:schemaRef ds:uri="59afee55-fc30-40da-a84e-ff6fc62c4efa"/>
    <ds:schemaRef ds:uri="http://schemas.microsoft.com/office/2006/metadata/properties"/>
    <ds:schemaRef ds:uri="92cc7923-7bd6-4c52-a535-c267c30bc123"/>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DFDFB6B7-08CB-4A85-B651-99EC3A06229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5629</Words>
  <Application>Microsoft Office PowerPoint</Application>
  <PresentationFormat>Widescreen</PresentationFormat>
  <Paragraphs>461</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Blackadder ITC</vt:lpstr>
      <vt:lpstr>Calibri</vt:lpstr>
      <vt:lpstr>Consolas</vt:lpstr>
      <vt:lpstr>Segoe UI</vt:lpstr>
      <vt:lpstr>Segoe UI Black</vt:lpstr>
      <vt:lpstr>Segoe UI Light</vt:lpstr>
      <vt:lpstr>Segoe UI Semibold</vt:lpstr>
      <vt:lpstr>Wingdings</vt:lpstr>
      <vt:lpstr>2_LIGHT MODE</vt:lpstr>
      <vt:lpstr>Microsoft Azure AI Fundamentals: AI Overview</vt:lpstr>
      <vt:lpstr>Agenda</vt:lpstr>
      <vt:lpstr>Learning Objectives</vt:lpstr>
      <vt:lpstr>Fundamental AI concepts</vt:lpstr>
      <vt:lpstr>What is Artificial Intelligence?</vt:lpstr>
      <vt:lpstr>Common AI workloads</vt:lpstr>
      <vt:lpstr>Principles of responsible AI</vt:lpstr>
      <vt:lpstr>Fundamentals of machine learning</vt:lpstr>
      <vt:lpstr>What is machine learning?</vt:lpstr>
      <vt:lpstr>Types of machine learning</vt:lpstr>
      <vt:lpstr>Model training and evaluation</vt:lpstr>
      <vt:lpstr>Deep learning</vt:lpstr>
      <vt:lpstr>Deep learning Neural network example – multiclass classification</vt:lpstr>
      <vt:lpstr>What is Azure Machine Learning?</vt:lpstr>
      <vt:lpstr>Demo: Explore Automated Machine Learning in Azure Machine Learning Studio</vt:lpstr>
      <vt:lpstr>Fundamentals of Azure AI services</vt:lpstr>
      <vt:lpstr>Azure basics</vt:lpstr>
      <vt:lpstr>AI services in Microsoft Azure</vt:lpstr>
      <vt:lpstr>Azure AI services</vt:lpstr>
      <vt:lpstr>Exercise: Explore Azure AI services</vt:lpstr>
      <vt:lpstr>Knowledge check</vt:lpstr>
      <vt:lpstr>Summary</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Fundamentals of Artificial Intelligence</dc:title>
  <dc:creator/>
  <cp:lastModifiedBy/>
  <cp:revision>28</cp:revision>
  <dcterms:created xsi:type="dcterms:W3CDTF">2023-09-01T06:16:44Z</dcterms:created>
  <dcterms:modified xsi:type="dcterms:W3CDTF">2025-03-05T07:06:08Z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
  </property>
  <property fmtid="{D5CDD505-2E9C-101B-9397-08002B2CF9AE}" pid="3" name="ContentTypeId">
    <vt:lpwstr>0x01010070AB3889E58DB141A6E1281B02136174</vt:lpwstr>
  </property>
  <property fmtid="{D5CDD505-2E9C-101B-9397-08002B2CF9AE}" pid="4" name="ItemRetentionFormula">
    <vt:lpwstr/>
  </property>
  <property fmtid="{D5CDD505-2E9C-101B-9397-08002B2CF9AE}" pid="5" name="MSIP_Label_f42aa342-8706-4288-bd11-ebb85995028c_Enabled">
    <vt:lpwstr>True</vt:lpwstr>
  </property>
  <property fmtid="{D5CDD505-2E9C-101B-9397-08002B2CF9AE}" pid="6" name="MediaServiceImageTags">
    <vt:lpwstr/>
  </property>
  <property fmtid="{D5CDD505-2E9C-101B-9397-08002B2CF9AE}" pid="7" name="MSIP_Label_f42aa342-8706-4288-bd11-ebb85995028c_SetDate">
    <vt:lpwstr>2018-12-16T17:59:52.0180957Z</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